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56" r:id="rId2"/>
    <p:sldId id="257" r:id="rId3"/>
    <p:sldId id="259" r:id="rId4"/>
    <p:sldId id="260" r:id="rId5"/>
    <p:sldId id="302" r:id="rId6"/>
    <p:sldId id="313" r:id="rId7"/>
    <p:sldId id="314" r:id="rId8"/>
    <p:sldId id="315" r:id="rId9"/>
    <p:sldId id="317" r:id="rId10"/>
    <p:sldId id="338" r:id="rId11"/>
  </p:sldIdLst>
  <p:sldSz cx="12192000" cy="6858000"/>
  <p:notesSz cx="12192000" cy="6858000"/>
  <p:embeddedFontLst>
    <p:embeddedFont>
      <p:font typeface="LiSu" panose="02010509060101010101" pitchFamily="49" charset="-122"/>
      <p:regular r:id="rId13"/>
    </p:embeddedFont>
    <p:embeddedFont>
      <p:font typeface="华文楷体" panose="02010600040101010101" pitchFamily="2" charset="-122"/>
      <p:regular r:id="rId14"/>
    </p:embeddedFont>
    <p:embeddedFont>
      <p:font typeface="Calibri" panose="020F0502020204030204" pitchFamily="34" charset="0"/>
      <p:regular r:id="rId15"/>
      <p:bold r:id="rId16"/>
      <p:italic r:id="rId17"/>
      <p:boldItalic r:id="rId18"/>
    </p:embeddedFont>
    <p:embeddedFont>
      <p:font typeface="微软雅黑" panose="020B0503020204020204" pitchFamily="34" charset="-122"/>
      <p:regular r:id="rId19"/>
      <p:bold r:id="rId20"/>
    </p:embeddedFont>
    <p:embeddedFont>
      <p:font typeface="楷体" panose="02010609060101010101" pitchFamily="49" charset="-122"/>
      <p:regular r:id="rId21"/>
    </p:embeddedFont>
    <p:embeddedFont>
      <p:font typeface="Georgia" panose="02040502050405020303" pitchFamily="18" charset="0"/>
      <p:regular r:id="rId22"/>
      <p:bold r:id="rId23"/>
      <p:italic r:id="rId24"/>
      <p:boldItalic r:id="rId25"/>
    </p:embeddedFont>
  </p:embeddedFontLst>
  <p:custDataLst>
    <p:tags r:id="rId26"/>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1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774" y="78"/>
      </p:cViewPr>
      <p:guideLst>
        <p:guide orient="horz" pos="3168"/>
        <p:guide pos="24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9392356" cy="25806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12277295" y="0"/>
            <a:ext cx="9392356" cy="25806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2022/10/7</a:t>
            </a:fld>
            <a:endParaRPr lang="zh-CN" altLang="en-US"/>
          </a:p>
        </p:txBody>
      </p:sp>
      <p:sp>
        <p:nvSpPr>
          <p:cNvPr id="4" name="幻灯片图像占位符 3"/>
          <p:cNvSpPr>
            <a:spLocks noGrp="1" noRot="1" noChangeAspect="1"/>
          </p:cNvSpPr>
          <p:nvPr>
            <p:ph type="sldImg" idx="2"/>
          </p:nvPr>
        </p:nvSpPr>
        <p:spPr>
          <a:xfrm>
            <a:off x="9294283" y="642938"/>
            <a:ext cx="3086100" cy="1735931"/>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2167467" y="2475309"/>
            <a:ext cx="17339733" cy="2025253"/>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4885432"/>
            <a:ext cx="9392356" cy="25806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12277295" y="4885432"/>
            <a:ext cx="9392356" cy="25806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9213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hasCustomPrompt="1"/>
          </p:nvPr>
        </p:nvSpPr>
        <p:spPr/>
        <p:txBody>
          <a:bodyPr/>
          <a:lstStyle/>
          <a:p>
            <a:r>
              <a:rPr lang="en-US" smtClean="0"/>
              <a:t>Title</a:t>
            </a:r>
            <a:endParaRPr lang="en-US"/>
          </a:p>
        </p:txBody>
      </p:sp>
      <p:sp>
        <p:nvSpPr>
          <p:cNvPr id="3" name="Text 2"/>
          <p:cNvSpPr>
            <a:spLocks noGrp="1"/>
          </p:cNvSpPr>
          <p:nvPr>
            <p:ph type="body" idx="1" hasCustomPrompt="1"/>
          </p:nvPr>
        </p:nvSpPr>
        <p:spPr/>
        <p:txBody>
          <a:bodyPr/>
          <a:lstStyle/>
          <a:p>
            <a:pPr lvl="0"/>
            <a:r>
              <a:rPr lang="en-US" smtClean="0"/>
              <a:t>Text</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3"/>
          <p:cNvSpPr>
            <a:spLocks noGrp="1"/>
          </p:cNvSpPr>
          <p:nvPr>
            <p:ph type="dt" sz="half" idx="10"/>
          </p:nvPr>
        </p:nvSpPr>
        <p:spPr/>
        <p:txBody>
          <a:bodyPr/>
          <a:lstStyle/>
          <a:p>
            <a:fld id="{C16525B2-4347-4F72-BAF7-76B19438D329}" type="datetimeFigureOut">
              <a:rPr lang="en-US" smtClean="0"/>
              <a:t>10/7/2022</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0" i="0">
                <a:solidFill>
                  <a:schemeClr val="bg1"/>
                </a:solidFill>
                <a:latin typeface="Georgia" panose="02040502050405020303"/>
                <a:cs typeface="Georgia" panose="02040502050405020303"/>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10/7/2022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B7DBCB-AED1-4D88-A962-06AA2F365519}"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grpSp>
        <p:nvGrpSpPr>
          <p:cNvPr id="9" name="组合 8"/>
          <p:cNvGrpSpPr/>
          <p:nvPr userDrawn="1"/>
        </p:nvGrpSpPr>
        <p:grpSpPr>
          <a:xfrm>
            <a:off x="-19072" y="44507"/>
            <a:ext cx="12211072" cy="749189"/>
            <a:chOff x="-568743" y="740126"/>
            <a:chExt cx="24961001" cy="1531437"/>
          </a:xfrm>
        </p:grpSpPr>
        <p:sp>
          <p:nvSpPr>
            <p:cNvPr id="10" name="椭圆 9"/>
            <p:cNvSpPr/>
            <p:nvPr/>
          </p:nvSpPr>
          <p:spPr>
            <a:xfrm>
              <a:off x="-529757" y="1074283"/>
              <a:ext cx="24922015" cy="119728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0"/>
            <p:cNvSpPr/>
            <p:nvPr userDrawn="1"/>
          </p:nvSpPr>
          <p:spPr>
            <a:xfrm>
              <a:off x="-257670" y="1074277"/>
              <a:ext cx="1259655" cy="1197280"/>
            </a:xfrm>
            <a:custGeom>
              <a:avLst/>
              <a:gdLst>
                <a:gd name="connsiteX0" fmla="*/ 0 w 799328"/>
                <a:gd name="connsiteY0" fmla="*/ 0 h 585717"/>
                <a:gd name="connsiteX1" fmla="*/ 799328 w 799328"/>
                <a:gd name="connsiteY1" fmla="*/ 0 h 585717"/>
                <a:gd name="connsiteX2" fmla="*/ 799328 w 799328"/>
                <a:gd name="connsiteY2" fmla="*/ 585717 h 585717"/>
                <a:gd name="connsiteX3" fmla="*/ 0 w 799328"/>
                <a:gd name="connsiteY3" fmla="*/ 585717 h 585717"/>
                <a:gd name="connsiteX4" fmla="*/ 0 w 799328"/>
                <a:gd name="connsiteY4" fmla="*/ 0 h 585717"/>
                <a:gd name="connsiteX0-1" fmla="*/ 0 w 799328"/>
                <a:gd name="connsiteY0-2" fmla="*/ 0 h 585717"/>
                <a:gd name="connsiteX1-3" fmla="*/ 799328 w 799328"/>
                <a:gd name="connsiteY1-4" fmla="*/ 0 h 585717"/>
                <a:gd name="connsiteX2-5" fmla="*/ 788692 w 799328"/>
                <a:gd name="connsiteY2-6" fmla="*/ 284089 h 585717"/>
                <a:gd name="connsiteX3-7" fmla="*/ 799328 w 799328"/>
                <a:gd name="connsiteY3-8" fmla="*/ 585717 h 585717"/>
                <a:gd name="connsiteX4-9" fmla="*/ 0 w 799328"/>
                <a:gd name="connsiteY4-10" fmla="*/ 585717 h 585717"/>
                <a:gd name="connsiteX5" fmla="*/ 0 w 799328"/>
                <a:gd name="connsiteY5" fmla="*/ 0 h 585717"/>
                <a:gd name="connsiteX0-11" fmla="*/ 0 w 994432"/>
                <a:gd name="connsiteY0-12" fmla="*/ 0 h 585717"/>
                <a:gd name="connsiteX1-13" fmla="*/ 799328 w 994432"/>
                <a:gd name="connsiteY1-14" fmla="*/ 0 h 585717"/>
                <a:gd name="connsiteX2-15" fmla="*/ 994432 w 994432"/>
                <a:gd name="connsiteY2-16" fmla="*/ 268849 h 585717"/>
                <a:gd name="connsiteX3-17" fmla="*/ 799328 w 994432"/>
                <a:gd name="connsiteY3-18" fmla="*/ 585717 h 585717"/>
                <a:gd name="connsiteX4-19" fmla="*/ 0 w 994432"/>
                <a:gd name="connsiteY4-20" fmla="*/ 585717 h 585717"/>
                <a:gd name="connsiteX5-21" fmla="*/ 0 w 994432"/>
                <a:gd name="connsiteY5-22" fmla="*/ 0 h 585717"/>
                <a:gd name="connsiteX0-23" fmla="*/ 0 w 1197360"/>
                <a:gd name="connsiteY0-24" fmla="*/ 0 h 585717"/>
                <a:gd name="connsiteX1-25" fmla="*/ 799328 w 1197360"/>
                <a:gd name="connsiteY1-26" fmla="*/ 0 h 585717"/>
                <a:gd name="connsiteX2-27" fmla="*/ 1197360 w 1197360"/>
                <a:gd name="connsiteY2-28" fmla="*/ 276469 h 585717"/>
                <a:gd name="connsiteX3-29" fmla="*/ 799328 w 1197360"/>
                <a:gd name="connsiteY3-30" fmla="*/ 585717 h 585717"/>
                <a:gd name="connsiteX4-31" fmla="*/ 0 w 1197360"/>
                <a:gd name="connsiteY4-32" fmla="*/ 585717 h 585717"/>
                <a:gd name="connsiteX5-33" fmla="*/ 0 w 1197360"/>
                <a:gd name="connsiteY5-34" fmla="*/ 0 h 5857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197360" h="585717">
                  <a:moveTo>
                    <a:pt x="0" y="0"/>
                  </a:moveTo>
                  <a:lnTo>
                    <a:pt x="799328" y="0"/>
                  </a:lnTo>
                  <a:lnTo>
                    <a:pt x="1197360" y="276469"/>
                  </a:lnTo>
                  <a:lnTo>
                    <a:pt x="799328" y="585717"/>
                  </a:lnTo>
                  <a:lnTo>
                    <a:pt x="0" y="585717"/>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0"/>
            <p:cNvSpPr/>
            <p:nvPr userDrawn="1"/>
          </p:nvSpPr>
          <p:spPr>
            <a:xfrm>
              <a:off x="22938474" y="740126"/>
              <a:ext cx="999522" cy="15314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0"/>
            <p:cNvSpPr/>
            <p:nvPr userDrawn="1"/>
          </p:nvSpPr>
          <p:spPr>
            <a:xfrm>
              <a:off x="-568743" y="1065314"/>
              <a:ext cx="1259655" cy="1197280"/>
            </a:xfrm>
            <a:custGeom>
              <a:avLst/>
              <a:gdLst>
                <a:gd name="connsiteX0" fmla="*/ 0 w 799328"/>
                <a:gd name="connsiteY0" fmla="*/ 0 h 585717"/>
                <a:gd name="connsiteX1" fmla="*/ 799328 w 799328"/>
                <a:gd name="connsiteY1" fmla="*/ 0 h 585717"/>
                <a:gd name="connsiteX2" fmla="*/ 799328 w 799328"/>
                <a:gd name="connsiteY2" fmla="*/ 585717 h 585717"/>
                <a:gd name="connsiteX3" fmla="*/ 0 w 799328"/>
                <a:gd name="connsiteY3" fmla="*/ 585717 h 585717"/>
                <a:gd name="connsiteX4" fmla="*/ 0 w 799328"/>
                <a:gd name="connsiteY4" fmla="*/ 0 h 585717"/>
                <a:gd name="connsiteX0-1" fmla="*/ 0 w 799328"/>
                <a:gd name="connsiteY0-2" fmla="*/ 0 h 585717"/>
                <a:gd name="connsiteX1-3" fmla="*/ 799328 w 799328"/>
                <a:gd name="connsiteY1-4" fmla="*/ 0 h 585717"/>
                <a:gd name="connsiteX2-5" fmla="*/ 788692 w 799328"/>
                <a:gd name="connsiteY2-6" fmla="*/ 284089 h 585717"/>
                <a:gd name="connsiteX3-7" fmla="*/ 799328 w 799328"/>
                <a:gd name="connsiteY3-8" fmla="*/ 585717 h 585717"/>
                <a:gd name="connsiteX4-9" fmla="*/ 0 w 799328"/>
                <a:gd name="connsiteY4-10" fmla="*/ 585717 h 585717"/>
                <a:gd name="connsiteX5" fmla="*/ 0 w 799328"/>
                <a:gd name="connsiteY5" fmla="*/ 0 h 585717"/>
                <a:gd name="connsiteX0-11" fmla="*/ 0 w 994432"/>
                <a:gd name="connsiteY0-12" fmla="*/ 0 h 585717"/>
                <a:gd name="connsiteX1-13" fmla="*/ 799328 w 994432"/>
                <a:gd name="connsiteY1-14" fmla="*/ 0 h 585717"/>
                <a:gd name="connsiteX2-15" fmla="*/ 994432 w 994432"/>
                <a:gd name="connsiteY2-16" fmla="*/ 268849 h 585717"/>
                <a:gd name="connsiteX3-17" fmla="*/ 799328 w 994432"/>
                <a:gd name="connsiteY3-18" fmla="*/ 585717 h 585717"/>
                <a:gd name="connsiteX4-19" fmla="*/ 0 w 994432"/>
                <a:gd name="connsiteY4-20" fmla="*/ 585717 h 585717"/>
                <a:gd name="connsiteX5-21" fmla="*/ 0 w 994432"/>
                <a:gd name="connsiteY5-22" fmla="*/ 0 h 585717"/>
                <a:gd name="connsiteX0-23" fmla="*/ 0 w 1197360"/>
                <a:gd name="connsiteY0-24" fmla="*/ 0 h 585717"/>
                <a:gd name="connsiteX1-25" fmla="*/ 799328 w 1197360"/>
                <a:gd name="connsiteY1-26" fmla="*/ 0 h 585717"/>
                <a:gd name="connsiteX2-27" fmla="*/ 1197360 w 1197360"/>
                <a:gd name="connsiteY2-28" fmla="*/ 276469 h 585717"/>
                <a:gd name="connsiteX3-29" fmla="*/ 799328 w 1197360"/>
                <a:gd name="connsiteY3-30" fmla="*/ 585717 h 585717"/>
                <a:gd name="connsiteX4-31" fmla="*/ 0 w 1197360"/>
                <a:gd name="connsiteY4-32" fmla="*/ 585717 h 585717"/>
                <a:gd name="connsiteX5-33" fmla="*/ 0 w 1197360"/>
                <a:gd name="connsiteY5-34" fmla="*/ 0 h 5857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197360" h="585717">
                  <a:moveTo>
                    <a:pt x="0" y="0"/>
                  </a:moveTo>
                  <a:lnTo>
                    <a:pt x="799328" y="0"/>
                  </a:lnTo>
                  <a:lnTo>
                    <a:pt x="1197360" y="276469"/>
                  </a:lnTo>
                  <a:lnTo>
                    <a:pt x="799328" y="585717"/>
                  </a:lnTo>
                  <a:lnTo>
                    <a:pt x="0" y="585717"/>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占位符 12"/>
          <p:cNvSpPr>
            <a:spLocks noGrp="1"/>
          </p:cNvSpPr>
          <p:nvPr>
            <p:ph type="body" sz="quarter" idx="10" hasCustomPrompt="1"/>
          </p:nvPr>
        </p:nvSpPr>
        <p:spPr>
          <a:xfrm>
            <a:off x="7785100" y="287450"/>
            <a:ext cx="4648200" cy="501703"/>
          </a:xfrm>
        </p:spPr>
        <p:txBody>
          <a:bodyPr anchor="ctr">
            <a:normAutofit/>
          </a:bodyPr>
          <a:lstStyle>
            <a:lvl1pPr marL="0" indent="0">
              <a:buNone/>
              <a:defRPr sz="2000" b="1">
                <a:solidFill>
                  <a:sysClr val="windowText" lastClr="000000"/>
                </a:solidFill>
                <a:latin typeface="楷体" panose="02010609060101010101" charset="-122"/>
                <a:ea typeface="楷体" panose="02010609060101010101" charset="-122"/>
              </a:defRPr>
            </a:lvl1pPr>
          </a:lstStyle>
          <a:p>
            <a:pPr lvl="0"/>
            <a:r>
              <a:rPr lang="zh-CN" altLang="en-US" dirty="0"/>
              <a:t>苏州善正鑫木餐饮管理有限公司</a:t>
            </a:r>
          </a:p>
        </p:txBody>
      </p:sp>
      <p:sp>
        <p:nvSpPr>
          <p:cNvPr id="2" name="直角三角形 1"/>
          <p:cNvSpPr/>
          <p:nvPr userDrawn="1"/>
        </p:nvSpPr>
        <p:spPr>
          <a:xfrm>
            <a:off x="11969772" y="44506"/>
            <a:ext cx="62684" cy="163472"/>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7063" cy="5346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7666" y="9944862"/>
            <a:ext cx="1737264"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10/7/2022</a:t>
            </a:fld>
            <a:endParaRPr lang="en-US"/>
          </a:p>
        </p:txBody>
      </p:sp>
      <p:sp>
        <p:nvSpPr>
          <p:cNvPr id="6" name="Holder 6"/>
          <p:cNvSpPr>
            <a:spLocks noGrp="1"/>
          </p:cNvSpPr>
          <p:nvPr>
            <p:ph type="sldNum" sz="quarter" idx="7"/>
          </p:nvPr>
        </p:nvSpPr>
        <p:spPr>
          <a:xfrm>
            <a:off x="5438394" y="9944862"/>
            <a:ext cx="1737264"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312712" y="2"/>
            <a:ext cx="12192000" cy="6857998"/>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979674" y="3785266"/>
            <a:ext cx="7924800" cy="495300"/>
          </a:xfrm>
          <a:prstGeom prst="rect">
            <a:avLst/>
          </a:prstGeom>
        </p:spPr>
        <p:txBody>
          <a:bodyPr vert="horz" wrap="square" lIns="0" tIns="0" rIns="0" bIns="0" rtlCol="0">
            <a:spAutoFit/>
          </a:bodyPr>
          <a:lstStyle/>
          <a:p>
            <a:pPr marL="0" marR="0">
              <a:lnSpc>
                <a:spcPts val="3600"/>
              </a:lnSpc>
              <a:spcBef>
                <a:spcPts val="0"/>
              </a:spcBef>
              <a:spcAft>
                <a:spcPts val="0"/>
              </a:spcAft>
            </a:pPr>
            <a:r>
              <a:rPr sz="3600" dirty="0">
                <a:solidFill>
                  <a:srgbClr val="000000"/>
                </a:solidFill>
                <a:latin typeface="宋体" panose="02010600030101010101" pitchFamily="2" charset="-122"/>
                <a:cs typeface="宋体" panose="02010600030101010101" pitchFamily="2" charset="-122"/>
              </a:rPr>
              <a:t>苏州市吴江文化旅游发展集团有限公司</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4055" y="332740"/>
            <a:ext cx="10850245" cy="615315"/>
          </a:xfrm>
        </p:spPr>
        <p:txBody>
          <a:bodyPr wrap="square"/>
          <a:lstStyle/>
          <a:p>
            <a:pPr algn="ctr"/>
            <a:r>
              <a:rPr lang="zh-CN" altLang="en-US" sz="4000" b="1" spc="-10" dirty="0" smtClean="0">
                <a:solidFill>
                  <a:sysClr val="windowText" lastClr="000000"/>
                </a:solidFill>
                <a:sym typeface="+mn-ea"/>
              </a:rPr>
              <a:t>酒店招聘统计</a:t>
            </a:r>
            <a:endParaRPr lang="zh-CN" altLang="en-US" sz="4000"/>
          </a:p>
        </p:txBody>
      </p:sp>
      <p:graphicFrame>
        <p:nvGraphicFramePr>
          <p:cNvPr id="4" name="表格 3"/>
          <p:cNvGraphicFramePr>
            <a:graphicFrameLocks noGrp="1"/>
          </p:cNvGraphicFramePr>
          <p:nvPr>
            <p:custDataLst>
              <p:tags r:id="rId1"/>
            </p:custDataLst>
          </p:nvPr>
        </p:nvGraphicFramePr>
        <p:xfrm>
          <a:off x="1055368" y="1196336"/>
          <a:ext cx="10275573" cy="5264010"/>
        </p:xfrm>
        <a:graphic>
          <a:graphicData uri="http://schemas.openxmlformats.org/drawingml/2006/table">
            <a:tbl>
              <a:tblPr/>
              <a:tblGrid>
                <a:gridCol w="1905001"/>
                <a:gridCol w="1905001"/>
                <a:gridCol w="1887220"/>
                <a:gridCol w="4578351"/>
              </a:tblGrid>
              <a:tr h="446405">
                <a:tc>
                  <a:txBody>
                    <a:bodyPr/>
                    <a:lstStyle/>
                    <a:p>
                      <a:pPr algn="ctr">
                        <a:spcAft>
                          <a:spcPts val="0"/>
                        </a:spcAft>
                      </a:pPr>
                      <a:r>
                        <a:rPr lang="zh-CN" sz="1400" b="1" kern="0">
                          <a:solidFill>
                            <a:srgbClr val="000000"/>
                          </a:solidFill>
                          <a:latin typeface="Calibri" panose="020F0502020204030204"/>
                          <a:ea typeface="宋体" panose="02010600030101010101" pitchFamily="2" charset="-122"/>
                          <a:cs typeface="宋体" panose="02010600030101010101" pitchFamily="2" charset="-122"/>
                        </a:rPr>
                        <a:t>岗位</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1" kern="0">
                          <a:solidFill>
                            <a:srgbClr val="000000"/>
                          </a:solidFill>
                          <a:latin typeface="Calibri" panose="020F0502020204030204"/>
                          <a:ea typeface="宋体" panose="02010600030101010101" pitchFamily="2" charset="-122"/>
                          <a:cs typeface="宋体" panose="02010600030101010101" pitchFamily="2" charset="-122"/>
                        </a:rPr>
                        <a:t>人数</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1" kern="0">
                          <a:solidFill>
                            <a:srgbClr val="000000"/>
                          </a:solidFill>
                          <a:latin typeface="Calibri" panose="020F0502020204030204"/>
                          <a:ea typeface="宋体" panose="02010600030101010101" pitchFamily="2" charset="-122"/>
                          <a:cs typeface="宋体" panose="02010600030101010101" pitchFamily="2" charset="-122"/>
                        </a:rPr>
                        <a:t>性别</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1" kern="0">
                          <a:solidFill>
                            <a:srgbClr val="000000"/>
                          </a:solidFill>
                          <a:latin typeface="Calibri" panose="020F0502020204030204"/>
                          <a:ea typeface="宋体" panose="02010600030101010101" pitchFamily="2" charset="-122"/>
                          <a:cs typeface="宋体" panose="02010600030101010101" pitchFamily="2" charset="-122"/>
                        </a:rPr>
                        <a:t>招聘要求</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2315">
                <a:tc>
                  <a:txBody>
                    <a:bodyPr/>
                    <a:lstStyle/>
                    <a:p>
                      <a:pPr algn="l">
                        <a:spcAft>
                          <a:spcPts val="0"/>
                        </a:spcAft>
                      </a:pPr>
                      <a:r>
                        <a:rPr lang="zh-CN" sz="1400" b="1" kern="0">
                          <a:solidFill>
                            <a:srgbClr val="000000"/>
                          </a:solidFill>
                          <a:latin typeface="Calibri" panose="020F0502020204030204"/>
                          <a:ea typeface="宋体" panose="02010600030101010101" pitchFamily="2" charset="-122"/>
                          <a:cs typeface="宋体" panose="02010600030101010101" pitchFamily="2" charset="-122"/>
                        </a:rPr>
                        <a:t>财务收银 实习生（新梅华店）</a:t>
                      </a:r>
                      <a:endParaRPr lang="en-US" altLang="zh-CN" sz="1400" b="1" kern="0">
                        <a:solidFill>
                          <a:srgbClr val="000000"/>
                        </a:solidFill>
                        <a:latin typeface="Calibri" panose="020F0502020204030204"/>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30</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buClrTx/>
                        <a:buSzTx/>
                        <a:buFontTx/>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男女不限</a:t>
                      </a:r>
                      <a:endParaRPr 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b="1" kern="0">
                          <a:latin typeface="Calibri" panose="020F0502020204030204"/>
                          <a:ea typeface="宋体" panose="02010600030101010101" pitchFamily="2" charset="-122"/>
                          <a:cs typeface="Arial" panose="020B0604020202020204"/>
                        </a:rPr>
                        <a:t>男女不限，会计</a:t>
                      </a:r>
                      <a:r>
                        <a:rPr lang="en-US" sz="1400" b="1" kern="0">
                          <a:latin typeface="Calibri" panose="020F0502020204030204"/>
                          <a:ea typeface="宋体" panose="02010600030101010101" pitchFamily="2" charset="-122"/>
                          <a:cs typeface="Arial" panose="020B0604020202020204"/>
                        </a:rPr>
                        <a:t>/</a:t>
                      </a:r>
                      <a:r>
                        <a:rPr lang="zh-CN" sz="1400" b="1" kern="0">
                          <a:latin typeface="Calibri" panose="020F0502020204030204"/>
                          <a:ea typeface="宋体" panose="02010600030101010101" pitchFamily="2" charset="-122"/>
                          <a:cs typeface="Arial" panose="020B0604020202020204"/>
                        </a:rPr>
                        <a:t>金融相关专业，做事认真细心</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4650">
                <a:tc>
                  <a:txBody>
                    <a:bodyPr/>
                    <a:lstStyle/>
                    <a:p>
                      <a:pPr algn="l">
                        <a:spcAft>
                          <a:spcPts val="0"/>
                        </a:spcAft>
                      </a:pPr>
                      <a:r>
                        <a:rPr lang="zh-CN" sz="1400" b="1" kern="0">
                          <a:solidFill>
                            <a:srgbClr val="000000"/>
                          </a:solidFill>
                          <a:latin typeface="Calibri" panose="020F0502020204030204"/>
                          <a:ea typeface="宋体" panose="02010600030101010101" pitchFamily="2" charset="-122"/>
                          <a:cs typeface="宋体" panose="02010600030101010101" pitchFamily="2" charset="-122"/>
                        </a:rPr>
                        <a:t>前台接待员</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buClrTx/>
                        <a:buSzTx/>
                        <a:buFontTx/>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男女不限</a:t>
                      </a:r>
                      <a:endParaRPr 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b="1" kern="0">
                          <a:latin typeface="Calibri" panose="020F0502020204030204"/>
                          <a:ea typeface="宋体" panose="02010600030101010101" pitchFamily="2" charset="-122"/>
                          <a:cs typeface="Arial" panose="020B0604020202020204"/>
                        </a:rPr>
                        <a:t>形象气质良好，活泼开朗，有较强的服务意识</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4685">
                <a:tc>
                  <a:txBody>
                    <a:bodyPr/>
                    <a:lstStyle/>
                    <a:p>
                      <a:pPr algn="l">
                        <a:spcAft>
                          <a:spcPts val="0"/>
                        </a:spcAft>
                        <a:buNone/>
                      </a:pPr>
                      <a:r>
                        <a:rPr lang="zh-CN" altLang="en-US" sz="1400" b="1" kern="100">
                          <a:latin typeface="Calibri" panose="020F0502020204030204"/>
                          <a:ea typeface="宋体" panose="02010600030101010101" pitchFamily="2" charset="-122"/>
                          <a:cs typeface="Times New Roman" panose="02020603050405020304"/>
                        </a:rPr>
                        <a:t>人事文员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buNone/>
                      </a:pPr>
                      <a:r>
                        <a:rPr lang="en-US" altLang="zh-CN" sz="1400" b="1" kern="100">
                          <a:latin typeface="Calibri" panose="020F0502020204030204"/>
                          <a:ea typeface="宋体" panose="02010600030101010101" pitchFamily="2" charset="-122"/>
                          <a:cs typeface="Times New Roman" panose="02020603050405020304"/>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buClrTx/>
                        <a:buSzTx/>
                        <a:buFontTx/>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男女不限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buNone/>
                      </a:pPr>
                      <a:r>
                        <a:rPr lang="zh-CN" altLang="en-US" sz="1400" b="1" kern="100">
                          <a:latin typeface="Calibri" panose="020F0502020204030204"/>
                          <a:ea typeface="宋体" panose="02010600030101010101" pitchFamily="2" charset="-122"/>
                          <a:cs typeface="Times New Roman" panose="02020603050405020304"/>
                        </a:rPr>
                        <a:t>人事相关专业，电脑熟练，文字功底扎实</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4650">
                <a:tc>
                  <a:txBody>
                    <a:bodyPr/>
                    <a:lstStyle/>
                    <a:p>
                      <a:pPr algn="l">
                        <a:spcAft>
                          <a:spcPts val="0"/>
                        </a:spcAft>
                      </a:pPr>
                      <a:r>
                        <a:rPr lang="zh-CN" sz="1400" b="1" kern="0">
                          <a:solidFill>
                            <a:srgbClr val="000000"/>
                          </a:solidFill>
                          <a:latin typeface="Calibri" panose="020F0502020204030204"/>
                          <a:ea typeface="宋体" panose="02010600030101010101" pitchFamily="2" charset="-122"/>
                          <a:cs typeface="宋体" panose="02010600030101010101" pitchFamily="2" charset="-122"/>
                        </a:rPr>
                        <a:t>餐厅实习生</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buClrTx/>
                        <a:buSzTx/>
                        <a:buFontTx/>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男女不限</a:t>
                      </a:r>
                      <a:endParaRPr 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b="1" kern="0">
                          <a:latin typeface="Arial" panose="020B0604020202020204"/>
                          <a:ea typeface="宋体" panose="02010600030101010101" pitchFamily="2" charset="-122"/>
                          <a:cs typeface="Arial" panose="020B0604020202020204"/>
                        </a:rPr>
                        <a:t>服务意识良好，热爱酒店行业</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4650">
                <a:tc>
                  <a:txBody>
                    <a:bodyPr/>
                    <a:lstStyle/>
                    <a:p>
                      <a:pPr algn="l">
                        <a:spcAft>
                          <a:spcPts val="0"/>
                        </a:spcAft>
                      </a:pPr>
                      <a:r>
                        <a:rPr lang="zh-CN" sz="1400" b="1" kern="0">
                          <a:solidFill>
                            <a:srgbClr val="000000"/>
                          </a:solidFill>
                          <a:latin typeface="Calibri" panose="020F0502020204030204"/>
                          <a:ea typeface="宋体" panose="02010600030101010101" pitchFamily="2" charset="-122"/>
                          <a:cs typeface="宋体" panose="02010600030101010101" pitchFamily="2" charset="-122"/>
                        </a:rPr>
                        <a:t>西餐厨师实习生</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15</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buClrTx/>
                        <a:buSzTx/>
                        <a:buFontTx/>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男女不限</a:t>
                      </a:r>
                      <a:endParaRPr 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b="1" kern="0">
                          <a:latin typeface="Arial" panose="020B0604020202020204"/>
                          <a:ea typeface="宋体" panose="02010600030101010101" pitchFamily="2" charset="-122"/>
                          <a:cs typeface="Arial" panose="020B0604020202020204"/>
                        </a:rPr>
                        <a:t>西点烹饪专业，服务意识良好，热爱酒店行业</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4650">
                <a:tc>
                  <a:txBody>
                    <a:bodyPr/>
                    <a:lstStyle/>
                    <a:p>
                      <a:pPr algn="l">
                        <a:spcAft>
                          <a:spcPts val="0"/>
                        </a:spcAft>
                      </a:pPr>
                      <a:r>
                        <a:rPr lang="zh-CN" sz="1400" b="1" kern="0" dirty="0">
                          <a:solidFill>
                            <a:srgbClr val="000000"/>
                          </a:solidFill>
                          <a:latin typeface="Calibri" panose="020F0502020204030204"/>
                          <a:ea typeface="宋体" panose="02010600030101010101" pitchFamily="2" charset="-122"/>
                          <a:cs typeface="宋体" panose="02010600030101010101" pitchFamily="2" charset="-122"/>
                        </a:rPr>
                        <a:t>中餐厨师</a:t>
                      </a:r>
                      <a:r>
                        <a:rPr lang="en-US" altLang="zh-CN" sz="1400" b="1" kern="0" dirty="0">
                          <a:solidFill>
                            <a:srgbClr val="000000"/>
                          </a:solidFill>
                          <a:latin typeface="Calibri" panose="020F0502020204030204"/>
                          <a:ea typeface="宋体" panose="02010600030101010101" pitchFamily="2" charset="-122"/>
                          <a:cs typeface="宋体" panose="02010600030101010101" pitchFamily="2" charset="-122"/>
                        </a:rPr>
                        <a:t>/</a:t>
                      </a:r>
                      <a:r>
                        <a:rPr lang="zh-CN" sz="1400" b="1" kern="0" dirty="0">
                          <a:solidFill>
                            <a:srgbClr val="000000"/>
                          </a:solidFill>
                          <a:latin typeface="Calibri" panose="020F0502020204030204"/>
                          <a:ea typeface="宋体" panose="02010600030101010101" pitchFamily="2" charset="-122"/>
                          <a:cs typeface="宋体" panose="02010600030101010101" pitchFamily="2" charset="-122"/>
                        </a:rPr>
                        <a:t>饼房厨</a:t>
                      </a:r>
                      <a:r>
                        <a:rPr lang="zh-CN" sz="1400" b="1" kern="0" dirty="0" smtClean="0">
                          <a:solidFill>
                            <a:srgbClr val="000000"/>
                          </a:solidFill>
                          <a:latin typeface="Calibri" panose="020F0502020204030204"/>
                          <a:ea typeface="宋体" panose="02010600030101010101" pitchFamily="2" charset="-122"/>
                          <a:cs typeface="宋体" panose="02010600030101010101" pitchFamily="2" charset="-122"/>
                        </a:rPr>
                        <a:t>师</a:t>
                      </a:r>
                      <a:r>
                        <a:rPr lang="en-US" altLang="zh-CN" sz="1400" b="1" kern="0" dirty="0" smtClean="0">
                          <a:solidFill>
                            <a:srgbClr val="000000"/>
                          </a:solidFill>
                          <a:latin typeface="Calibri" panose="020F0502020204030204"/>
                          <a:ea typeface="宋体" panose="02010600030101010101" pitchFamily="2" charset="-122"/>
                          <a:cs typeface="宋体" panose="02010600030101010101" pitchFamily="2" charset="-122"/>
                        </a:rPr>
                        <a:t>/</a:t>
                      </a:r>
                      <a:r>
                        <a:rPr lang="zh-CN" altLang="en-US" sz="1400" b="1" kern="0" dirty="0" smtClean="0">
                          <a:solidFill>
                            <a:srgbClr val="000000"/>
                          </a:solidFill>
                          <a:latin typeface="Calibri" panose="020F0502020204030204"/>
                          <a:ea typeface="宋体" panose="02010600030101010101" pitchFamily="2" charset="-122"/>
                          <a:cs typeface="宋体" panose="02010600030101010101" pitchFamily="2" charset="-122"/>
                        </a:rPr>
                        <a:t>面点实习生</a:t>
                      </a:r>
                      <a:endParaRPr lang="zh-CN" sz="1400" b="1"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15</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buClrTx/>
                        <a:buSzTx/>
                        <a:buFontTx/>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男女不限</a:t>
                      </a:r>
                      <a:endParaRPr 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b="1" kern="0">
                          <a:latin typeface="Calibri" panose="020F0502020204030204"/>
                          <a:ea typeface="宋体" panose="02010600030101010101" pitchFamily="2" charset="-122"/>
                          <a:cs typeface="Arial" panose="020B0604020202020204"/>
                        </a:rPr>
                        <a:t>烹饪或食品营养专业，身体健康，服从安排</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2005">
                <a:tc>
                  <a:txBody>
                    <a:bodyPr/>
                    <a:lstStyle/>
                    <a:p>
                      <a:pPr algn="l">
                        <a:spcAft>
                          <a:spcPts val="0"/>
                        </a:spcAft>
                      </a:pPr>
                      <a:r>
                        <a:rPr lang="zh-CN" sz="1400" b="1" kern="0">
                          <a:latin typeface="Calibri" panose="020F0502020204030204"/>
                          <a:ea typeface="宋体" panose="02010600030101010101" pitchFamily="2" charset="-122"/>
                          <a:cs typeface="宋体" panose="02010600030101010101" pitchFamily="2" charset="-122"/>
                        </a:rPr>
                        <a:t>销售实习生 </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zh-CN" sz="1400" b="1" kern="10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buClrTx/>
                        <a:buSzTx/>
                        <a:buFontTx/>
                      </a:pPr>
                      <a:r>
                        <a:rPr lang="en-US" sz="1400" b="1" kern="0">
                          <a:solidFill>
                            <a:srgbClr val="000000"/>
                          </a:solidFill>
                          <a:latin typeface="宋体" panose="02010600030101010101" pitchFamily="2" charset="-122"/>
                          <a:ea typeface="宋体" panose="02010600030101010101" pitchFamily="2" charset="-122"/>
                          <a:cs typeface="宋体" panose="02010600030101010101" pitchFamily="2" charset="-122"/>
                        </a:rPr>
                        <a:t>男女不限</a:t>
                      </a:r>
                      <a:endParaRPr 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b="1" kern="0" dirty="0">
                          <a:latin typeface="Calibri" panose="020F0502020204030204"/>
                          <a:ea typeface="宋体" panose="02010600030101010101" pitchFamily="2" charset="-122"/>
                          <a:cs typeface="宋体" panose="02010600030101010101" pitchFamily="2" charset="-122"/>
                        </a:rPr>
                        <a:t>电子商务</a:t>
                      </a:r>
                      <a:r>
                        <a:rPr lang="en-US" sz="1400" b="1" kern="0" dirty="0">
                          <a:latin typeface="Calibri" panose="020F0502020204030204"/>
                          <a:ea typeface="宋体" panose="02010600030101010101" pitchFamily="2" charset="-122"/>
                          <a:cs typeface="宋体" panose="02010600030101010101" pitchFamily="2" charset="-122"/>
                        </a:rPr>
                        <a:t>/</a:t>
                      </a:r>
                      <a:r>
                        <a:rPr lang="zh-CN" sz="1400" b="1" kern="0" dirty="0">
                          <a:latin typeface="Calibri" panose="020F0502020204030204"/>
                          <a:ea typeface="宋体" panose="02010600030101010101" pitchFamily="2" charset="-122"/>
                          <a:cs typeface="宋体" panose="02010600030101010101" pitchFamily="2" charset="-122"/>
                        </a:rPr>
                        <a:t>营销</a:t>
                      </a:r>
                      <a:r>
                        <a:rPr lang="en-US" sz="1400" b="1" kern="0" dirty="0">
                          <a:latin typeface="Calibri" panose="020F0502020204030204"/>
                          <a:ea typeface="宋体" panose="02010600030101010101" pitchFamily="2" charset="-122"/>
                          <a:cs typeface="宋体" panose="02010600030101010101" pitchFamily="2" charset="-122"/>
                        </a:rPr>
                        <a:t>/</a:t>
                      </a:r>
                      <a:r>
                        <a:rPr lang="zh-CN" sz="1400" b="1" kern="0" dirty="0">
                          <a:latin typeface="Calibri" panose="020F0502020204030204"/>
                          <a:ea typeface="宋体" panose="02010600030101010101" pitchFamily="2" charset="-122"/>
                          <a:cs typeface="宋体" panose="02010600030101010101" pitchFamily="2" charset="-122"/>
                        </a:rPr>
                        <a:t>商务英语相关专业，电脑办公软件使用熟练</a:t>
                      </a:r>
                      <a:endParaRPr lang="zh-CN" sz="1400" b="1"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12192000" cy="6857998"/>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01344" y="235782"/>
            <a:ext cx="1170432" cy="374005"/>
          </a:xfrm>
          <a:prstGeom prst="rect">
            <a:avLst/>
          </a:prstGeom>
        </p:spPr>
        <p:txBody>
          <a:bodyPr vert="horz" wrap="square" lIns="0" tIns="0" rIns="0" bIns="0" rtlCol="0">
            <a:spAutoFit/>
          </a:bodyPr>
          <a:lstStyle/>
          <a:p>
            <a:pPr marL="0" marR="0">
              <a:lnSpc>
                <a:spcPts val="2645"/>
              </a:lnSpc>
              <a:spcBef>
                <a:spcPts val="0"/>
              </a:spcBef>
              <a:spcAft>
                <a:spcPts val="0"/>
              </a:spcAft>
            </a:pPr>
            <a:r>
              <a:rPr sz="2000" dirty="0">
                <a:solidFill>
                  <a:srgbClr val="FFC000"/>
                </a:solidFill>
                <a:latin typeface="微软雅黑" panose="020B0503020204020204" charset="-122"/>
                <a:cs typeface="微软雅黑" panose="020B0503020204020204" charset="-122"/>
              </a:rPr>
              <a:t>集团简介</a:t>
            </a:r>
          </a:p>
        </p:txBody>
      </p:sp>
      <p:sp>
        <p:nvSpPr>
          <p:cNvPr id="4" name="object 4"/>
          <p:cNvSpPr txBox="1"/>
          <p:nvPr/>
        </p:nvSpPr>
        <p:spPr>
          <a:xfrm>
            <a:off x="2038223" y="1649364"/>
            <a:ext cx="8954135" cy="266700"/>
          </a:xfrm>
          <a:prstGeom prst="rect">
            <a:avLst/>
          </a:prstGeom>
        </p:spPr>
        <p:txBody>
          <a:bodyPr vert="horz" wrap="square" lIns="0" tIns="0" rIns="0" bIns="0" rtlCol="0">
            <a:spAutoFit/>
          </a:bodyPr>
          <a:lstStyle/>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苏州市吴江文化旅游发展集团有限公司成立于2019年8月，由苏州市吴江旅游发展有限公</a:t>
            </a:r>
          </a:p>
        </p:txBody>
      </p:sp>
      <p:sp>
        <p:nvSpPr>
          <p:cNvPr id="5" name="object 5"/>
          <p:cNvSpPr txBox="1"/>
          <p:nvPr/>
        </p:nvSpPr>
        <p:spPr>
          <a:xfrm>
            <a:off x="1373759" y="2095896"/>
            <a:ext cx="9640443" cy="2526333"/>
          </a:xfrm>
          <a:prstGeom prst="rect">
            <a:avLst/>
          </a:prstGeom>
        </p:spPr>
        <p:txBody>
          <a:bodyPr vert="horz" wrap="square" lIns="0" tIns="0" rIns="0" bIns="0" rtlCol="0">
            <a:spAutoFit/>
          </a:bodyPr>
          <a:lstStyle/>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司和苏州市吴江酒店管理集团有限公司整合组建而成，为吴江区属国有独资公司，注册资本4亿</a:t>
            </a:r>
          </a:p>
          <a:p>
            <a:pPr marL="0" marR="0">
              <a:lnSpc>
                <a:spcPts val="1800"/>
              </a:lnSpc>
              <a:spcBef>
                <a:spcPts val="1440"/>
              </a:spcBef>
              <a:spcAft>
                <a:spcPts val="0"/>
              </a:spcAft>
            </a:pPr>
            <a:r>
              <a:rPr sz="1800" dirty="0">
                <a:solidFill>
                  <a:srgbClr val="4F6128"/>
                </a:solidFill>
                <a:latin typeface="宋体" panose="02010600030101010101" pitchFamily="2" charset="-122"/>
                <a:cs typeface="宋体" panose="02010600030101010101" pitchFamily="2" charset="-122"/>
              </a:rPr>
              <a:t>元。公司主要承担吴江区内文旅项目投资、开发和运营管理职能，业务范围主要覆盖酒店、文</a:t>
            </a:r>
          </a:p>
          <a:p>
            <a:pPr marL="0" marR="0">
              <a:lnSpc>
                <a:spcPts val="1800"/>
              </a:lnSpc>
              <a:spcBef>
                <a:spcPts val="1490"/>
              </a:spcBef>
              <a:spcAft>
                <a:spcPts val="0"/>
              </a:spcAft>
            </a:pPr>
            <a:r>
              <a:rPr sz="1800" dirty="0">
                <a:solidFill>
                  <a:srgbClr val="4F6128"/>
                </a:solidFill>
                <a:latin typeface="宋体" panose="02010600030101010101" pitchFamily="2" charset="-122"/>
                <a:cs typeface="宋体" panose="02010600030101010101" pitchFamily="2" charset="-122"/>
              </a:rPr>
              <a:t>旅、投资、资产、体育等板块，目前运营管理了吴江宾馆、东太湖大酒店、王焰温泉度假酒店</a:t>
            </a:r>
          </a:p>
          <a:p>
            <a:pPr marL="0" marR="0">
              <a:lnSpc>
                <a:spcPts val="1800"/>
              </a:lnSpc>
              <a:spcBef>
                <a:spcPts val="1440"/>
              </a:spcBef>
              <a:spcAft>
                <a:spcPts val="0"/>
              </a:spcAft>
            </a:pPr>
            <a:r>
              <a:rPr sz="1800" dirty="0">
                <a:solidFill>
                  <a:srgbClr val="4F6128"/>
                </a:solidFill>
                <a:latin typeface="宋体" panose="02010600030101010101" pitchFamily="2" charset="-122"/>
                <a:cs typeface="宋体" panose="02010600030101010101" pitchFamily="2" charset="-122"/>
              </a:rPr>
              <a:t>、太湖乡耕、苏州协顺兴饭店、黎里协顺兴饭店、黎花建国度假酒店、苏州湾体育中心等。</a:t>
            </a:r>
            <a:r>
              <a:rPr lang="zh-CN" sz="1800" dirty="0">
                <a:solidFill>
                  <a:srgbClr val="4F6128"/>
                </a:solidFill>
                <a:latin typeface="宋体" panose="02010600030101010101" pitchFamily="2" charset="-122"/>
                <a:cs typeface="宋体" panose="02010600030101010101" pitchFamily="2" charset="-122"/>
              </a:rPr>
              <a:t>战略</a:t>
            </a:r>
          </a:p>
          <a:p>
            <a:pPr marL="0" marR="0">
              <a:lnSpc>
                <a:spcPts val="1800"/>
              </a:lnSpc>
              <a:spcBef>
                <a:spcPts val="1440"/>
              </a:spcBef>
              <a:spcAft>
                <a:spcPts val="0"/>
              </a:spcAft>
            </a:pPr>
            <a:r>
              <a:rPr lang="zh-CN" sz="1800" dirty="0">
                <a:solidFill>
                  <a:srgbClr val="4F6128"/>
                </a:solidFill>
                <a:latin typeface="宋体" panose="02010600030101010101" pitchFamily="2" charset="-122"/>
                <a:cs typeface="宋体" panose="02010600030101010101" pitchFamily="2" charset="-122"/>
              </a:rPr>
              <a:t>合作酒店：</a:t>
            </a:r>
            <a:r>
              <a:rPr lang="zh-CN" altLang="zh-CN" b="1" spc="5" dirty="0" smtClean="0">
                <a:solidFill>
                  <a:srgbClr val="4F6028"/>
                </a:solidFill>
                <a:latin typeface="宋体" panose="02010600030101010101" pitchFamily="2" charset="-122"/>
                <a:cs typeface="宋体" panose="02010600030101010101" pitchFamily="2" charset="-122"/>
                <a:sym typeface="+mn-ea"/>
              </a:rPr>
              <a:t>东恒盛、海悦、新梅华（品牌连锁）</a:t>
            </a:r>
            <a:r>
              <a:rPr lang="zh-CN" altLang="en-US" b="1" spc="5" dirty="0" smtClean="0">
                <a:solidFill>
                  <a:srgbClr val="4F6028"/>
                </a:solidFill>
                <a:latin typeface="宋体" panose="02010600030101010101" pitchFamily="2" charset="-122"/>
                <a:cs typeface="宋体" panose="02010600030101010101" pitchFamily="2" charset="-122"/>
                <a:sym typeface="+mn-ea"/>
              </a:rPr>
              <a:t>等</a:t>
            </a:r>
            <a:r>
              <a:rPr lang="en-US" altLang="zh-CN" b="1" spc="5" dirty="0" smtClean="0">
                <a:solidFill>
                  <a:srgbClr val="4F6028"/>
                </a:solidFill>
                <a:latin typeface="宋体" panose="02010600030101010101" pitchFamily="2" charset="-122"/>
                <a:cs typeface="宋体" panose="02010600030101010101" pitchFamily="2" charset="-122"/>
                <a:sym typeface="+mn-ea"/>
              </a:rPr>
              <a:t>15</a:t>
            </a:r>
            <a:r>
              <a:rPr lang="zh-CN" altLang="en-US" b="1" spc="5" smtClean="0">
                <a:solidFill>
                  <a:srgbClr val="4F6028"/>
                </a:solidFill>
                <a:latin typeface="宋体" panose="02010600030101010101" pitchFamily="2" charset="-122"/>
                <a:cs typeface="宋体" panose="02010600030101010101" pitchFamily="2" charset="-122"/>
                <a:sym typeface="+mn-ea"/>
              </a:rPr>
              <a:t>家。</a:t>
            </a:r>
            <a:r>
              <a:rPr sz="1800" dirty="0">
                <a:solidFill>
                  <a:srgbClr val="4F6128"/>
                </a:solidFill>
                <a:latin typeface="宋体" panose="02010600030101010101" pitchFamily="2" charset="-122"/>
                <a:cs typeface="宋体" panose="02010600030101010101" pitchFamily="2" charset="-122"/>
              </a:rPr>
              <a:t>更好发挥国企在推动</a:t>
            </a:r>
            <a:r>
              <a:rPr lang="zh-CN" sz="1800" dirty="0">
                <a:solidFill>
                  <a:srgbClr val="4F6128"/>
                </a:solidFill>
                <a:latin typeface="宋体" panose="02010600030101010101" pitchFamily="2" charset="-122"/>
                <a:cs typeface="宋体" panose="02010600030101010101" pitchFamily="2" charset="-122"/>
              </a:rPr>
              <a:t>苏州</a:t>
            </a:r>
            <a:r>
              <a:rPr sz="1800" dirty="0">
                <a:solidFill>
                  <a:srgbClr val="4F6128"/>
                </a:solidFill>
                <a:latin typeface="宋体" panose="02010600030101010101" pitchFamily="2" charset="-122"/>
                <a:cs typeface="宋体" panose="02010600030101010101" pitchFamily="2" charset="-122"/>
              </a:rPr>
              <a:t>文化旅游产业发展</a:t>
            </a:r>
          </a:p>
          <a:p>
            <a:pPr marL="0" marR="0">
              <a:lnSpc>
                <a:spcPts val="1800"/>
              </a:lnSpc>
              <a:spcBef>
                <a:spcPts val="1440"/>
              </a:spcBef>
              <a:spcAft>
                <a:spcPts val="0"/>
              </a:spcAft>
            </a:pPr>
            <a:r>
              <a:rPr sz="1800" dirty="0">
                <a:solidFill>
                  <a:srgbClr val="4F6128"/>
                </a:solidFill>
                <a:latin typeface="宋体" panose="02010600030101010101" pitchFamily="2" charset="-122"/>
                <a:cs typeface="宋体" panose="02010600030101010101" pitchFamily="2" charset="-122"/>
              </a:rPr>
              <a:t>中的作用，为</a:t>
            </a:r>
            <a:r>
              <a:rPr lang="zh-CN" sz="1800" dirty="0">
                <a:solidFill>
                  <a:srgbClr val="4F6128"/>
                </a:solidFill>
                <a:latin typeface="宋体" panose="02010600030101010101" pitchFamily="2" charset="-122"/>
                <a:cs typeface="宋体" panose="02010600030101010101" pitchFamily="2" charset="-122"/>
              </a:rPr>
              <a:t>苏州</a:t>
            </a:r>
            <a:r>
              <a:rPr sz="1800" dirty="0">
                <a:solidFill>
                  <a:srgbClr val="4F6128"/>
                </a:solidFill>
                <a:latin typeface="宋体" panose="02010600030101010101" pitchFamily="2" charset="-122"/>
                <a:cs typeface="宋体" panose="02010600030101010101" pitchFamily="2" charset="-122"/>
              </a:rPr>
              <a:t>高质量发展提供文化旅游产业支撑。</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12192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996428" y="6222377"/>
            <a:ext cx="2590800" cy="342900"/>
          </a:xfrm>
          <a:prstGeom prst="rect">
            <a:avLst/>
          </a:prstGeom>
        </p:spPr>
        <p:txBody>
          <a:bodyPr vert="horz" wrap="square" lIns="0" tIns="0" rIns="0" bIns="0" rtlCol="0">
            <a:spAutoFit/>
          </a:bodyPr>
          <a:lstStyle/>
          <a:p>
            <a:pPr marL="0" marR="0">
              <a:lnSpc>
                <a:spcPts val="2400"/>
              </a:lnSpc>
              <a:spcBef>
                <a:spcPts val="0"/>
              </a:spcBef>
              <a:spcAft>
                <a:spcPts val="0"/>
              </a:spcAft>
            </a:pPr>
            <a:r>
              <a:rPr sz="2400" dirty="0">
                <a:solidFill>
                  <a:srgbClr val="FFFFFF"/>
                </a:solidFill>
                <a:latin typeface="宋体" panose="02010600030101010101" pitchFamily="2" charset="-122"/>
                <a:cs typeface="宋体" panose="02010600030101010101" pitchFamily="2" charset="-122"/>
              </a:rPr>
              <a:t>东太湖大酒店一期</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12192000" cy="6857998"/>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01344" y="235782"/>
            <a:ext cx="1170432" cy="374005"/>
          </a:xfrm>
          <a:prstGeom prst="rect">
            <a:avLst/>
          </a:prstGeom>
        </p:spPr>
        <p:txBody>
          <a:bodyPr vert="horz" wrap="square" lIns="0" tIns="0" rIns="0" bIns="0" rtlCol="0">
            <a:spAutoFit/>
          </a:bodyPr>
          <a:lstStyle/>
          <a:p>
            <a:pPr marL="0" marR="0">
              <a:lnSpc>
                <a:spcPts val="2645"/>
              </a:lnSpc>
              <a:spcBef>
                <a:spcPts val="0"/>
              </a:spcBef>
              <a:spcAft>
                <a:spcPts val="0"/>
              </a:spcAft>
            </a:pPr>
            <a:r>
              <a:rPr sz="2000" dirty="0">
                <a:solidFill>
                  <a:srgbClr val="FFC000"/>
                </a:solidFill>
                <a:latin typeface="微软雅黑" panose="020B0503020204020204" charset="-122"/>
                <a:cs typeface="微软雅黑" panose="020B0503020204020204" charset="-122"/>
              </a:rPr>
              <a:t>酒店简介</a:t>
            </a:r>
          </a:p>
        </p:txBody>
      </p:sp>
      <p:sp>
        <p:nvSpPr>
          <p:cNvPr id="4" name="object 4"/>
          <p:cNvSpPr txBox="1"/>
          <p:nvPr/>
        </p:nvSpPr>
        <p:spPr>
          <a:xfrm>
            <a:off x="1875154" y="898032"/>
            <a:ext cx="8382888" cy="266700"/>
          </a:xfrm>
          <a:prstGeom prst="rect">
            <a:avLst/>
          </a:prstGeom>
        </p:spPr>
        <p:txBody>
          <a:bodyPr vert="horz" wrap="square" lIns="0" tIns="0" rIns="0" bIns="0" rtlCol="0">
            <a:spAutoFit/>
          </a:bodyPr>
          <a:lstStyle/>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吴江东太湖大酒店是苏州市吴江文化旅游发展集团有限公司下属的一家国有企业。</a:t>
            </a:r>
          </a:p>
        </p:txBody>
      </p:sp>
      <p:sp>
        <p:nvSpPr>
          <p:cNvPr id="5" name="object 5"/>
          <p:cNvSpPr txBox="1"/>
          <p:nvPr/>
        </p:nvSpPr>
        <p:spPr>
          <a:xfrm>
            <a:off x="1875154" y="1309512"/>
            <a:ext cx="9182989" cy="266700"/>
          </a:xfrm>
          <a:prstGeom prst="rect">
            <a:avLst/>
          </a:prstGeom>
        </p:spPr>
        <p:txBody>
          <a:bodyPr vert="horz" wrap="square" lIns="0" tIns="0" rIns="0" bIns="0" rtlCol="0">
            <a:spAutoFit/>
          </a:bodyPr>
          <a:lstStyle/>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作为吴江太湖新城的地标式建筑，酒店项目分为两期：一期占地8万平方米，76间客房、豪</a:t>
            </a:r>
          </a:p>
        </p:txBody>
      </p:sp>
      <p:sp>
        <p:nvSpPr>
          <p:cNvPr id="6" name="object 6"/>
          <p:cNvSpPr txBox="1"/>
          <p:nvPr/>
        </p:nvSpPr>
        <p:spPr>
          <a:xfrm>
            <a:off x="1419098" y="1721374"/>
            <a:ext cx="9640570" cy="1153795"/>
          </a:xfrm>
          <a:prstGeom prst="rect">
            <a:avLst/>
          </a:prstGeom>
        </p:spPr>
        <p:txBody>
          <a:bodyPr vert="horz" wrap="square" lIns="0" tIns="0" rIns="0" bIns="0" rtlCol="0">
            <a:spAutoFit/>
          </a:bodyPr>
          <a:lstStyle/>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华湖景包厢、多功能宴会厅等。一期于2013年11月28日正式对外试营业。二期别墅区共17</a:t>
            </a:r>
            <a:r>
              <a:rPr lang="en-US" sz="1800" dirty="0">
                <a:solidFill>
                  <a:srgbClr val="4F6128"/>
                </a:solidFill>
                <a:latin typeface="宋体" panose="02010600030101010101" pitchFamily="2" charset="-122"/>
                <a:cs typeface="宋体" panose="02010600030101010101" pitchFamily="2" charset="-122"/>
              </a:rPr>
              <a:t>2</a:t>
            </a:r>
            <a:r>
              <a:rPr sz="1800" dirty="0">
                <a:solidFill>
                  <a:srgbClr val="4F6128"/>
                </a:solidFill>
                <a:latin typeface="宋体" panose="02010600030101010101" pitchFamily="2" charset="-122"/>
                <a:cs typeface="宋体" panose="02010600030101010101" pitchFamily="2" charset="-122"/>
              </a:rPr>
              <a:t>间客</a:t>
            </a:r>
          </a:p>
          <a:p>
            <a:pPr marL="0" marR="0">
              <a:lnSpc>
                <a:spcPts val="1800"/>
              </a:lnSpc>
              <a:spcBef>
                <a:spcPts val="0"/>
              </a:spcBef>
              <a:spcAft>
                <a:spcPts val="0"/>
              </a:spcAft>
            </a:pPr>
            <a:endParaRPr sz="1800" dirty="0">
              <a:solidFill>
                <a:srgbClr val="4F6128"/>
              </a:solidFill>
              <a:latin typeface="宋体" panose="02010600030101010101" pitchFamily="2" charset="-122"/>
              <a:cs typeface="宋体" panose="02010600030101010101" pitchFamily="2" charset="-122"/>
            </a:endParaRPr>
          </a:p>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房，全日制餐厅餐位150多位，中餐宴会包厢餐位260多位，二期于2021年1月28日正式对外试营</a:t>
            </a:r>
          </a:p>
          <a:p>
            <a:pPr marL="0" marR="0">
              <a:lnSpc>
                <a:spcPts val="1800"/>
              </a:lnSpc>
              <a:spcBef>
                <a:spcPts val="0"/>
              </a:spcBef>
              <a:spcAft>
                <a:spcPts val="0"/>
              </a:spcAft>
            </a:pPr>
            <a:endParaRPr sz="1800" dirty="0">
              <a:solidFill>
                <a:srgbClr val="4F6128"/>
              </a:solidFill>
              <a:latin typeface="宋体" panose="02010600030101010101" pitchFamily="2" charset="-122"/>
              <a:cs typeface="宋体" panose="02010600030101010101" pitchFamily="2" charset="-122"/>
            </a:endParaRPr>
          </a:p>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业。</a:t>
            </a:r>
          </a:p>
        </p:txBody>
      </p:sp>
      <p:sp>
        <p:nvSpPr>
          <p:cNvPr id="7" name="object 7"/>
          <p:cNvSpPr txBox="1"/>
          <p:nvPr/>
        </p:nvSpPr>
        <p:spPr>
          <a:xfrm>
            <a:off x="1876679" y="2955806"/>
            <a:ext cx="5646114" cy="267004"/>
          </a:xfrm>
          <a:prstGeom prst="rect">
            <a:avLst/>
          </a:prstGeom>
        </p:spPr>
        <p:txBody>
          <a:bodyPr vert="horz" wrap="square" lIns="0" tIns="0" rIns="0" bIns="0" rtlCol="0">
            <a:spAutoFit/>
          </a:bodyPr>
          <a:lstStyle/>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游园、赏湖、享泉、品宴，是酒店四大特色主题产品。</a:t>
            </a:r>
          </a:p>
        </p:txBody>
      </p:sp>
      <p:sp>
        <p:nvSpPr>
          <p:cNvPr id="8" name="object 8"/>
          <p:cNvSpPr txBox="1"/>
          <p:nvPr/>
        </p:nvSpPr>
        <p:spPr>
          <a:xfrm>
            <a:off x="1876679" y="3367548"/>
            <a:ext cx="5524500" cy="266700"/>
          </a:xfrm>
          <a:prstGeom prst="rect">
            <a:avLst/>
          </a:prstGeom>
        </p:spPr>
        <p:txBody>
          <a:bodyPr vert="horz" wrap="square" lIns="0" tIns="0" rIns="0" bIns="0" rtlCol="0">
            <a:spAutoFit/>
          </a:bodyPr>
          <a:lstStyle/>
          <a:p>
            <a:pPr marL="0"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游园：酒店拥有3.7万方园林面积，上百种珍贵植物；</a:t>
            </a:r>
          </a:p>
        </p:txBody>
      </p:sp>
      <p:sp>
        <p:nvSpPr>
          <p:cNvPr id="9" name="object 9"/>
          <p:cNvSpPr txBox="1"/>
          <p:nvPr/>
        </p:nvSpPr>
        <p:spPr>
          <a:xfrm>
            <a:off x="1419098" y="3779027"/>
            <a:ext cx="9753981" cy="1501521"/>
          </a:xfrm>
          <a:prstGeom prst="rect">
            <a:avLst/>
          </a:prstGeom>
        </p:spPr>
        <p:txBody>
          <a:bodyPr vert="horz" wrap="square" lIns="0" tIns="0" rIns="0" bIns="0" rtlCol="0">
            <a:spAutoFit/>
          </a:bodyPr>
          <a:lstStyle/>
          <a:p>
            <a:pPr marL="457835"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赏湖：酒店依太湖而建，拥有自己的游艇俱乐部，翡翠岛更是酒店的一大特色亮点；</a:t>
            </a:r>
          </a:p>
          <a:p>
            <a:pPr marL="457835" marR="0">
              <a:lnSpc>
                <a:spcPts val="1800"/>
              </a:lnSpc>
              <a:spcBef>
                <a:spcPts val="1445"/>
              </a:spcBef>
              <a:spcAft>
                <a:spcPts val="0"/>
              </a:spcAft>
            </a:pPr>
            <a:r>
              <a:rPr sz="1800" dirty="0">
                <a:solidFill>
                  <a:srgbClr val="4F6128"/>
                </a:solidFill>
                <a:latin typeface="宋体" panose="02010600030101010101" pitchFamily="2" charset="-122"/>
                <a:cs typeface="宋体" panose="02010600030101010101" pitchFamily="2" charset="-122"/>
              </a:rPr>
              <a:t>享泉：酒店的温泉水是取自地下3100米的天然碳酸温泉，共有12个户外露天泡池；</a:t>
            </a:r>
          </a:p>
          <a:p>
            <a:pPr marL="457835" marR="0">
              <a:lnSpc>
                <a:spcPts val="1800"/>
              </a:lnSpc>
              <a:spcBef>
                <a:spcPts val="1490"/>
              </a:spcBef>
              <a:spcAft>
                <a:spcPts val="0"/>
              </a:spcAft>
            </a:pPr>
            <a:r>
              <a:rPr sz="1800" dirty="0">
                <a:solidFill>
                  <a:srgbClr val="4F6128"/>
                </a:solidFill>
                <a:latin typeface="宋体" panose="02010600030101010101" pitchFamily="2" charset="-122"/>
                <a:cs typeface="宋体" panose="02010600030101010101" pitchFamily="2" charset="-122"/>
              </a:rPr>
              <a:t>品宴：酒店的“太湖蟹宴”、“太湖鱼宴”被评为“江苏特色名宴”，酒店围绕太湖水产，</a:t>
            </a:r>
          </a:p>
          <a:p>
            <a:pPr marL="0" marR="0">
              <a:lnSpc>
                <a:spcPts val="1800"/>
              </a:lnSpc>
              <a:spcBef>
                <a:spcPts val="1440"/>
              </a:spcBef>
              <a:spcAft>
                <a:spcPts val="0"/>
              </a:spcAft>
            </a:pPr>
            <a:r>
              <a:rPr sz="1800" dirty="0">
                <a:solidFill>
                  <a:srgbClr val="4F6128"/>
                </a:solidFill>
                <a:latin typeface="宋体" panose="02010600030101010101" pitchFamily="2" charset="-122"/>
                <a:cs typeface="宋体" panose="02010600030101010101" pitchFamily="2" charset="-122"/>
              </a:rPr>
              <a:t>就地取材，做出纯正苏帮菜肴。</a:t>
            </a:r>
          </a:p>
        </p:txBody>
      </p:sp>
      <p:sp>
        <p:nvSpPr>
          <p:cNvPr id="10" name="object 10"/>
          <p:cNvSpPr txBox="1"/>
          <p:nvPr/>
        </p:nvSpPr>
        <p:spPr>
          <a:xfrm>
            <a:off x="1419098" y="5425278"/>
            <a:ext cx="9525381" cy="678484"/>
          </a:xfrm>
          <a:prstGeom prst="rect">
            <a:avLst/>
          </a:prstGeom>
        </p:spPr>
        <p:txBody>
          <a:bodyPr vert="horz" wrap="square" lIns="0" tIns="0" rIns="0" bIns="0" rtlCol="0">
            <a:spAutoFit/>
          </a:bodyPr>
          <a:lstStyle/>
          <a:p>
            <a:pPr marL="457835" marR="0">
              <a:lnSpc>
                <a:spcPts val="1800"/>
              </a:lnSpc>
              <a:spcBef>
                <a:spcPts val="0"/>
              </a:spcBef>
              <a:spcAft>
                <a:spcPts val="0"/>
              </a:spcAft>
            </a:pPr>
            <a:r>
              <a:rPr sz="1800" dirty="0">
                <a:solidFill>
                  <a:srgbClr val="4F6128"/>
                </a:solidFill>
                <a:latin typeface="宋体" panose="02010600030101010101" pitchFamily="2" charset="-122"/>
                <a:cs typeface="宋体" panose="02010600030101010101" pitchFamily="2" charset="-122"/>
              </a:rPr>
              <a:t>酒店将继续深化“游园、赏湖、享泉、品宴”四大主题产品，将酒店打造成具有独特魅力</a:t>
            </a:r>
          </a:p>
          <a:p>
            <a:pPr marL="0" marR="0">
              <a:lnSpc>
                <a:spcPts val="1800"/>
              </a:lnSpc>
              <a:spcBef>
                <a:spcPts val="1440"/>
              </a:spcBef>
              <a:spcAft>
                <a:spcPts val="0"/>
              </a:spcAft>
            </a:pPr>
            <a:r>
              <a:rPr sz="1800" dirty="0">
                <a:solidFill>
                  <a:srgbClr val="4F6128"/>
                </a:solidFill>
                <a:latin typeface="宋体" panose="02010600030101010101" pitchFamily="2" charset="-122"/>
                <a:cs typeface="宋体" panose="02010600030101010101" pitchFamily="2" charset="-122"/>
              </a:rPr>
              <a:t>个性特征的，高品质、高品位、高品级的旅游目的地。</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12192000" cy="6857998"/>
          </a:xfrm>
          <a:prstGeom prst="rect">
            <a:avLst/>
          </a:prstGeom>
          <a:blipFill>
            <a:blip r:embed="rId2" cstate="print"/>
            <a:stretch>
              <a:fillRect/>
            </a:stretch>
          </a:blipFill>
        </p:spPr>
        <p:txBody>
          <a:bodyPr wrap="square" lIns="0" tIns="0" rIns="0" bIns="0" rtlCol="0">
            <a:spAutoFit/>
          </a:bodyPr>
          <a:lstStyle/>
          <a:p>
            <a:endParaRPr/>
          </a:p>
        </p:txBody>
      </p:sp>
      <p:sp>
        <p:nvSpPr>
          <p:cNvPr id="4" name="object 4"/>
          <p:cNvSpPr txBox="1"/>
          <p:nvPr/>
        </p:nvSpPr>
        <p:spPr>
          <a:xfrm>
            <a:off x="922629" y="1562681"/>
            <a:ext cx="8663939" cy="376386"/>
          </a:xfrm>
          <a:prstGeom prst="rect">
            <a:avLst/>
          </a:prstGeom>
        </p:spPr>
        <p:txBody>
          <a:bodyPr vert="horz" wrap="square" lIns="0" tIns="0" rIns="0" bIns="0" rtlCol="0">
            <a:spAutoFit/>
          </a:bodyPr>
          <a:lstStyle/>
          <a:p>
            <a:pPr marL="0" marR="0">
              <a:lnSpc>
                <a:spcPts val="2665"/>
              </a:lnSpc>
              <a:spcBef>
                <a:spcPts val="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宋体" panose="02010600030101010101" pitchFamily="2" charset="-122"/>
                <a:cs typeface="宋体" panose="02010600030101010101" pitchFamily="2" charset="-122"/>
              </a:rPr>
              <a:t>员工宿舍位于酒店附近的住宅小区，员工上下班有班车接送；</a:t>
            </a:r>
          </a:p>
        </p:txBody>
      </p:sp>
      <p:sp>
        <p:nvSpPr>
          <p:cNvPr id="5" name="object 5"/>
          <p:cNvSpPr txBox="1"/>
          <p:nvPr/>
        </p:nvSpPr>
        <p:spPr>
          <a:xfrm>
            <a:off x="922629" y="2111428"/>
            <a:ext cx="10501882" cy="1452509"/>
          </a:xfrm>
          <a:prstGeom prst="rect">
            <a:avLst/>
          </a:prstGeom>
        </p:spPr>
        <p:txBody>
          <a:bodyPr vert="horz" wrap="square" lIns="0" tIns="0" rIns="0" bIns="0" rtlCol="0">
            <a:spAutoFit/>
          </a:bodyPr>
          <a:lstStyle/>
          <a:p>
            <a:pPr marL="0" marR="0">
              <a:lnSpc>
                <a:spcPts val="2665"/>
              </a:lnSpc>
              <a:spcBef>
                <a:spcPts val="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宋体" panose="02010600030101010101" pitchFamily="2" charset="-122"/>
                <a:cs typeface="宋体" panose="02010600030101010101" pitchFamily="2" charset="-122"/>
              </a:rPr>
              <a:t>宿舍小高层内带电梯，男女宿舍各一幢单元楼，共</a:t>
            </a:r>
            <a:r>
              <a:rPr sz="2400" spc="13" dirty="0">
                <a:solidFill>
                  <a:srgbClr val="000000"/>
                </a:solidFill>
                <a:latin typeface="宋体" panose="02010600030101010101" pitchFamily="2" charset="-122"/>
                <a:cs typeface="宋体" panose="02010600030101010101" pitchFamily="2" charset="-122"/>
              </a:rPr>
              <a:t>15</a:t>
            </a:r>
            <a:r>
              <a:rPr sz="2400" spc="12" dirty="0">
                <a:solidFill>
                  <a:srgbClr val="000000"/>
                </a:solidFill>
                <a:latin typeface="宋体" panose="02010600030101010101" pitchFamily="2" charset="-122"/>
                <a:cs typeface="宋体" panose="02010600030101010101" pitchFamily="2" charset="-122"/>
              </a:rPr>
              <a:t>层，每层3套间；</a:t>
            </a:r>
          </a:p>
          <a:p>
            <a:pPr marL="0" marR="0">
              <a:lnSpc>
                <a:spcPts val="2665"/>
              </a:lnSpc>
              <a:spcBef>
                <a:spcPts val="1605"/>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宋体" panose="02010600030101010101" pitchFamily="2" charset="-122"/>
                <a:cs typeface="宋体" panose="02010600030101010101" pitchFamily="2" charset="-122"/>
              </a:rPr>
              <a:t>宿舍里配套设施齐全，每套自带独立卫生间、盥洗室、客厅。硬件配置包括</a:t>
            </a:r>
          </a:p>
          <a:p>
            <a:pPr marL="0" marR="0">
              <a:lnSpc>
                <a:spcPts val="2400"/>
              </a:lnSpc>
              <a:spcBef>
                <a:spcPts val="1700"/>
              </a:spcBef>
              <a:spcAft>
                <a:spcPts val="0"/>
              </a:spcAft>
            </a:pPr>
            <a:r>
              <a:rPr sz="2400" spc="12" dirty="0">
                <a:solidFill>
                  <a:srgbClr val="000000"/>
                </a:solidFill>
                <a:latin typeface="宋体" panose="02010600030101010101" pitchFamily="2" charset="-122"/>
                <a:cs typeface="宋体" panose="02010600030101010101" pitchFamily="2" charset="-122"/>
              </a:rPr>
              <a:t>空调、热水器、衣柜、写字台以及无线WIFI</a:t>
            </a:r>
            <a:r>
              <a:rPr sz="2400" dirty="0">
                <a:solidFill>
                  <a:srgbClr val="000000"/>
                </a:solidFill>
                <a:latin typeface="宋体" panose="02010600030101010101" pitchFamily="2" charset="-122"/>
                <a:cs typeface="宋体" panose="02010600030101010101" pitchFamily="2" charset="-122"/>
              </a:rPr>
              <a:t>；</a:t>
            </a:r>
          </a:p>
        </p:txBody>
      </p:sp>
      <p:sp>
        <p:nvSpPr>
          <p:cNvPr id="6" name="object 6"/>
          <p:cNvSpPr txBox="1"/>
          <p:nvPr/>
        </p:nvSpPr>
        <p:spPr>
          <a:xfrm>
            <a:off x="922629" y="3757876"/>
            <a:ext cx="8819032" cy="925026"/>
          </a:xfrm>
          <a:prstGeom prst="rect">
            <a:avLst/>
          </a:prstGeom>
        </p:spPr>
        <p:txBody>
          <a:bodyPr vert="horz" wrap="square" lIns="0" tIns="0" rIns="0" bIns="0" rtlCol="0">
            <a:spAutoFit/>
          </a:bodyPr>
          <a:lstStyle/>
          <a:p>
            <a:pPr marL="0" marR="0">
              <a:lnSpc>
                <a:spcPts val="2665"/>
              </a:lnSpc>
              <a:spcBef>
                <a:spcPts val="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宋体" panose="02010600030101010101" pitchFamily="2" charset="-122"/>
                <a:cs typeface="宋体" panose="02010600030101010101" pitchFamily="2" charset="-122"/>
              </a:rPr>
              <a:t>每套间宿舍分三居室和二居室两种房型，每室最多可容纳4人；</a:t>
            </a:r>
          </a:p>
          <a:p>
            <a:pPr marL="0" marR="0">
              <a:lnSpc>
                <a:spcPts val="2665"/>
              </a:lnSpc>
              <a:spcBef>
                <a:spcPts val="1605"/>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宋体" panose="02010600030101010101" pitchFamily="2" charset="-122"/>
                <a:cs typeface="宋体" panose="02010600030101010101" pitchFamily="2" charset="-122"/>
              </a:rPr>
              <a:t>宿舍小区内环境整洁舒适；</a:t>
            </a:r>
          </a:p>
        </p:txBody>
      </p:sp>
      <p:sp>
        <p:nvSpPr>
          <p:cNvPr id="7" name="object 7"/>
          <p:cNvSpPr txBox="1"/>
          <p:nvPr/>
        </p:nvSpPr>
        <p:spPr>
          <a:xfrm>
            <a:off x="922629" y="4855263"/>
            <a:ext cx="10502187" cy="903818"/>
          </a:xfrm>
          <a:prstGeom prst="rect">
            <a:avLst/>
          </a:prstGeom>
        </p:spPr>
        <p:txBody>
          <a:bodyPr vert="horz" wrap="square" lIns="0" tIns="0" rIns="0" bIns="0" rtlCol="0">
            <a:spAutoFit/>
          </a:bodyPr>
          <a:lstStyle/>
          <a:p>
            <a:pPr marL="0" marR="0">
              <a:lnSpc>
                <a:spcPts val="2665"/>
              </a:lnSpc>
              <a:spcBef>
                <a:spcPts val="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宋体" panose="02010600030101010101" pitchFamily="2" charset="-122"/>
                <a:cs typeface="宋体" panose="02010600030101010101" pitchFamily="2" charset="-122"/>
              </a:rPr>
              <a:t>宿舍生活设施规划完善，宿舍楼下配备洗衣室、开水房、台球室，给员工提</a:t>
            </a:r>
          </a:p>
          <a:p>
            <a:pPr marL="0" marR="0">
              <a:lnSpc>
                <a:spcPts val="2400"/>
              </a:lnSpc>
              <a:spcBef>
                <a:spcPts val="1700"/>
              </a:spcBef>
              <a:spcAft>
                <a:spcPts val="0"/>
              </a:spcAft>
            </a:pPr>
            <a:r>
              <a:rPr sz="2400" spc="12" dirty="0">
                <a:solidFill>
                  <a:srgbClr val="000000"/>
                </a:solidFill>
                <a:latin typeface="宋体" panose="02010600030101010101" pitchFamily="2" charset="-122"/>
                <a:cs typeface="宋体" panose="02010600030101010101" pitchFamily="2" charset="-122"/>
              </a:rPr>
              <a:t>供了丰富多彩的业余生活环境。</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12192000" cy="6857998"/>
          </a:xfrm>
          <a:prstGeom prst="rect">
            <a:avLst/>
          </a:prstGeom>
          <a:blipFill>
            <a:blip r:embed="rId2" cstate="print"/>
            <a:stretch>
              <a:fillRect/>
            </a:stretch>
          </a:blipFill>
        </p:spPr>
        <p:txBody>
          <a:bodyPr wrap="square" lIns="0" tIns="0" rIns="0" bIns="0" rtlCol="0">
            <a:spAutoFit/>
          </a:bodyPr>
          <a:lstStyle/>
          <a:p>
            <a:endParaRPr/>
          </a:p>
        </p:txBody>
      </p:sp>
      <p:sp>
        <p:nvSpPr>
          <p:cNvPr id="4" name="object 4"/>
          <p:cNvSpPr txBox="1"/>
          <p:nvPr/>
        </p:nvSpPr>
        <p:spPr>
          <a:xfrm>
            <a:off x="1464310" y="1049932"/>
            <a:ext cx="10109569" cy="368808"/>
          </a:xfrm>
          <a:prstGeom prst="rect">
            <a:avLst/>
          </a:prstGeom>
        </p:spPr>
        <p:txBody>
          <a:bodyPr vert="horz" wrap="square" lIns="0" tIns="0" rIns="0" bIns="0" rtlCol="0">
            <a:spAutoFit/>
          </a:bodyPr>
          <a:lstStyle/>
          <a:p>
            <a:pPr marL="0" marR="0">
              <a:lnSpc>
                <a:spcPts val="2605"/>
              </a:lnSpc>
              <a:spcBef>
                <a:spcPts val="0"/>
              </a:spcBef>
              <a:spcAft>
                <a:spcPts val="0"/>
              </a:spcAft>
            </a:pPr>
            <a:r>
              <a:rPr sz="2600" spc="14" dirty="0">
                <a:solidFill>
                  <a:srgbClr val="000000"/>
                </a:solidFill>
                <a:latin typeface="宋体" panose="02010600030101010101" pitchFamily="2" charset="-122"/>
                <a:cs typeface="宋体" panose="02010600030101010101" pitchFamily="2" charset="-122"/>
              </a:rPr>
              <a:t>东太湖大酒店邀请大家以积极的工作态度和真诚的合作精神加入这个</a:t>
            </a:r>
          </a:p>
        </p:txBody>
      </p:sp>
      <p:sp>
        <p:nvSpPr>
          <p:cNvPr id="5" name="object 5"/>
          <p:cNvSpPr txBox="1"/>
          <p:nvPr/>
        </p:nvSpPr>
        <p:spPr>
          <a:xfrm>
            <a:off x="715975" y="1418740"/>
            <a:ext cx="10772379" cy="1070101"/>
          </a:xfrm>
          <a:prstGeom prst="rect">
            <a:avLst/>
          </a:prstGeom>
        </p:spPr>
        <p:txBody>
          <a:bodyPr vert="horz" wrap="square" lIns="0" tIns="0" rIns="0" bIns="0" rtlCol="0">
            <a:spAutoFit/>
          </a:bodyPr>
          <a:lstStyle/>
          <a:p>
            <a:pPr marL="0" marR="0">
              <a:lnSpc>
                <a:spcPts val="2605"/>
              </a:lnSpc>
              <a:spcBef>
                <a:spcPts val="0"/>
              </a:spcBef>
              <a:spcAft>
                <a:spcPts val="0"/>
              </a:spcAft>
            </a:pPr>
            <a:r>
              <a:rPr sz="2600" spc="13" dirty="0">
                <a:solidFill>
                  <a:srgbClr val="000000"/>
                </a:solidFill>
                <a:latin typeface="宋体" panose="02010600030101010101" pitchFamily="2" charset="-122"/>
                <a:cs typeface="宋体" panose="02010600030101010101" pitchFamily="2" charset="-122"/>
              </a:rPr>
              <a:t>团队，我们竭力为大家营造一个舒适、有序的工作环境，也会全力为大家</a:t>
            </a:r>
          </a:p>
          <a:p>
            <a:pPr marL="0" marR="0">
              <a:lnSpc>
                <a:spcPts val="2605"/>
              </a:lnSpc>
              <a:spcBef>
                <a:spcPts val="205"/>
              </a:spcBef>
              <a:spcAft>
                <a:spcPts val="0"/>
              </a:spcAft>
            </a:pPr>
            <a:r>
              <a:rPr sz="2600" spc="13" dirty="0">
                <a:solidFill>
                  <a:srgbClr val="000000"/>
                </a:solidFill>
                <a:latin typeface="宋体" panose="02010600030101010101" pitchFamily="2" charset="-122"/>
                <a:cs typeface="宋体" panose="02010600030101010101" pitchFamily="2" charset="-122"/>
              </a:rPr>
              <a:t>提供完善的培训规划。我们期待您的加入，相信酒店的明天也将成为你们</a:t>
            </a:r>
          </a:p>
          <a:p>
            <a:pPr marL="0" marR="0">
              <a:lnSpc>
                <a:spcPts val="2605"/>
              </a:lnSpc>
              <a:spcBef>
                <a:spcPts val="110"/>
              </a:spcBef>
              <a:spcAft>
                <a:spcPts val="0"/>
              </a:spcAft>
            </a:pPr>
            <a:r>
              <a:rPr sz="2600" spc="16" dirty="0">
                <a:solidFill>
                  <a:srgbClr val="000000"/>
                </a:solidFill>
                <a:latin typeface="宋体" panose="02010600030101010101" pitchFamily="2" charset="-122"/>
                <a:cs typeface="宋体" panose="02010600030101010101" pitchFamily="2" charset="-122"/>
              </a:rPr>
              <a:t>崭新的舞台！</a:t>
            </a:r>
          </a:p>
        </p:txBody>
      </p:sp>
      <p:sp>
        <p:nvSpPr>
          <p:cNvPr id="6" name="object 6"/>
          <p:cNvSpPr txBox="1"/>
          <p:nvPr/>
        </p:nvSpPr>
        <p:spPr>
          <a:xfrm>
            <a:off x="715975" y="3086370"/>
            <a:ext cx="2809036" cy="369112"/>
          </a:xfrm>
          <a:prstGeom prst="rect">
            <a:avLst/>
          </a:prstGeom>
        </p:spPr>
        <p:txBody>
          <a:bodyPr vert="horz" wrap="square" lIns="0" tIns="0" rIns="0" bIns="0" rtlCol="0">
            <a:spAutoFit/>
          </a:bodyPr>
          <a:lstStyle/>
          <a:p>
            <a:pPr marL="0" marR="0">
              <a:lnSpc>
                <a:spcPts val="2605"/>
              </a:lnSpc>
              <a:spcBef>
                <a:spcPts val="0"/>
              </a:spcBef>
              <a:spcAft>
                <a:spcPts val="0"/>
              </a:spcAft>
            </a:pPr>
            <a:r>
              <a:rPr sz="2600" spc="16" dirty="0">
                <a:solidFill>
                  <a:srgbClr val="000000"/>
                </a:solidFill>
                <a:latin typeface="宋体" panose="02010600030101010101" pitchFamily="2" charset="-122"/>
                <a:cs typeface="宋体" panose="02010600030101010101" pitchFamily="2" charset="-122"/>
              </a:rPr>
              <a:t>酒店为员工提供：</a:t>
            </a:r>
          </a:p>
        </p:txBody>
      </p:sp>
      <p:sp>
        <p:nvSpPr>
          <p:cNvPr id="7" name="object 7"/>
          <p:cNvSpPr txBox="1"/>
          <p:nvPr/>
        </p:nvSpPr>
        <p:spPr>
          <a:xfrm>
            <a:off x="715975" y="3681546"/>
            <a:ext cx="2919984" cy="320569"/>
          </a:xfrm>
          <a:prstGeom prst="rect">
            <a:avLst/>
          </a:prstGeom>
        </p:spPr>
        <p:txBody>
          <a:bodyPr vert="horz" wrap="square" lIns="0" tIns="0" rIns="0" bIns="0" rtlCol="0">
            <a:spAutoFit/>
          </a:bodyPr>
          <a:lstStyle/>
          <a:p>
            <a:pPr marL="0" marR="0">
              <a:lnSpc>
                <a:spcPts val="2225"/>
              </a:lnSpc>
              <a:spcBef>
                <a:spcPts val="0"/>
              </a:spcBef>
              <a:spcAft>
                <a:spcPts val="0"/>
              </a:spcAft>
            </a:pPr>
            <a:r>
              <a:rPr sz="2000" dirty="0">
                <a:solidFill>
                  <a:srgbClr val="44546A"/>
                </a:solidFill>
                <a:latin typeface="Wingdings" panose="05000000000000000000"/>
                <a:cs typeface="Wingdings" panose="05000000000000000000"/>
              </a:rPr>
              <a:t></a:t>
            </a:r>
            <a:r>
              <a:rPr sz="2000" spc="1187" dirty="0">
                <a:solidFill>
                  <a:srgbClr val="44546A"/>
                </a:solidFill>
                <a:latin typeface="Times New Roman" panose="02020603050405020304"/>
                <a:cs typeface="Times New Roman" panose="02020603050405020304"/>
              </a:rPr>
              <a:t> </a:t>
            </a:r>
            <a:r>
              <a:rPr sz="2000" spc="16" dirty="0">
                <a:solidFill>
                  <a:srgbClr val="44546A"/>
                </a:solidFill>
                <a:latin typeface="宋体" panose="02010600030101010101" pitchFamily="2" charset="-122"/>
                <a:cs typeface="宋体" panose="02010600030101010101" pitchFamily="2" charset="-122"/>
              </a:rPr>
              <a:t>持续的专业技能培训</a:t>
            </a:r>
          </a:p>
        </p:txBody>
      </p:sp>
      <p:sp>
        <p:nvSpPr>
          <p:cNvPr id="8" name="object 8"/>
          <p:cNvSpPr txBox="1"/>
          <p:nvPr/>
        </p:nvSpPr>
        <p:spPr>
          <a:xfrm>
            <a:off x="715975" y="4265492"/>
            <a:ext cx="2919984" cy="1489476"/>
          </a:xfrm>
          <a:prstGeom prst="rect">
            <a:avLst/>
          </a:prstGeom>
        </p:spPr>
        <p:txBody>
          <a:bodyPr vert="horz" wrap="square" lIns="0" tIns="0" rIns="0" bIns="0" rtlCol="0">
            <a:spAutoFit/>
          </a:bodyPr>
          <a:lstStyle/>
          <a:p>
            <a:pPr marL="0" marR="0">
              <a:lnSpc>
                <a:spcPts val="2225"/>
              </a:lnSpc>
              <a:spcBef>
                <a:spcPts val="0"/>
              </a:spcBef>
              <a:spcAft>
                <a:spcPts val="0"/>
              </a:spcAft>
            </a:pPr>
            <a:r>
              <a:rPr sz="2000" dirty="0">
                <a:solidFill>
                  <a:srgbClr val="44546A"/>
                </a:solidFill>
                <a:latin typeface="Wingdings" panose="05000000000000000000"/>
                <a:cs typeface="Wingdings" panose="05000000000000000000"/>
              </a:rPr>
              <a:t></a:t>
            </a:r>
            <a:r>
              <a:rPr sz="2000" spc="1187" dirty="0">
                <a:solidFill>
                  <a:srgbClr val="44546A"/>
                </a:solidFill>
                <a:latin typeface="Times New Roman" panose="02020603050405020304"/>
                <a:cs typeface="Times New Roman" panose="02020603050405020304"/>
              </a:rPr>
              <a:t> </a:t>
            </a:r>
            <a:r>
              <a:rPr sz="2000" spc="16" dirty="0">
                <a:solidFill>
                  <a:srgbClr val="44546A"/>
                </a:solidFill>
                <a:latin typeface="宋体" panose="02010600030101010101" pitchFamily="2" charset="-122"/>
                <a:cs typeface="宋体" panose="02010600030101010101" pitchFamily="2" charset="-122"/>
              </a:rPr>
              <a:t>公正的岗位竞升机制</a:t>
            </a:r>
          </a:p>
          <a:p>
            <a:pPr marL="0" marR="0">
              <a:lnSpc>
                <a:spcPts val="2225"/>
              </a:lnSpc>
              <a:spcBef>
                <a:spcPts val="2385"/>
              </a:spcBef>
              <a:spcAft>
                <a:spcPts val="0"/>
              </a:spcAft>
            </a:pPr>
            <a:r>
              <a:rPr sz="2000" dirty="0">
                <a:solidFill>
                  <a:srgbClr val="44546A"/>
                </a:solidFill>
                <a:latin typeface="Wingdings" panose="05000000000000000000"/>
                <a:cs typeface="Wingdings" panose="05000000000000000000"/>
              </a:rPr>
              <a:t></a:t>
            </a:r>
            <a:r>
              <a:rPr sz="2000" spc="1187" dirty="0">
                <a:solidFill>
                  <a:srgbClr val="44546A"/>
                </a:solidFill>
                <a:latin typeface="Times New Roman" panose="02020603050405020304"/>
                <a:cs typeface="Times New Roman" panose="02020603050405020304"/>
              </a:rPr>
              <a:t> </a:t>
            </a:r>
            <a:r>
              <a:rPr sz="2000" spc="16" dirty="0">
                <a:solidFill>
                  <a:srgbClr val="44546A"/>
                </a:solidFill>
                <a:latin typeface="宋体" panose="02010600030101010101" pitchFamily="2" charset="-122"/>
                <a:cs typeface="宋体" panose="02010600030101010101" pitchFamily="2" charset="-122"/>
              </a:rPr>
              <a:t>完善的生活环境</a:t>
            </a:r>
          </a:p>
          <a:p>
            <a:pPr marL="0" marR="0">
              <a:lnSpc>
                <a:spcPts val="2225"/>
              </a:lnSpc>
              <a:spcBef>
                <a:spcPts val="2370"/>
              </a:spcBef>
              <a:spcAft>
                <a:spcPts val="0"/>
              </a:spcAft>
            </a:pPr>
            <a:r>
              <a:rPr sz="2000" dirty="0">
                <a:solidFill>
                  <a:srgbClr val="44546A"/>
                </a:solidFill>
                <a:latin typeface="Wingdings" panose="05000000000000000000"/>
                <a:cs typeface="Wingdings" panose="05000000000000000000"/>
              </a:rPr>
              <a:t></a:t>
            </a:r>
            <a:r>
              <a:rPr sz="2000" spc="1187" dirty="0">
                <a:solidFill>
                  <a:srgbClr val="44546A"/>
                </a:solidFill>
                <a:latin typeface="Times New Roman" panose="02020603050405020304"/>
                <a:cs typeface="Times New Roman" panose="02020603050405020304"/>
              </a:rPr>
              <a:t> </a:t>
            </a:r>
            <a:r>
              <a:rPr sz="2000" spc="16" dirty="0">
                <a:solidFill>
                  <a:srgbClr val="44546A"/>
                </a:solidFill>
                <a:latin typeface="宋体" panose="02010600030101010101" pitchFamily="2" charset="-122"/>
                <a:cs typeface="宋体" panose="02010600030101010101" pitchFamily="2" charset="-122"/>
              </a:rPr>
              <a:t>优厚的福利待遇</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12192000" cy="6857998"/>
          </a:xfrm>
          <a:prstGeom prst="rect">
            <a:avLst/>
          </a:prstGeom>
          <a:blipFill>
            <a:blip r:embed="rId2" cstate="print"/>
            <a:stretch>
              <a:fillRect/>
            </a:stretch>
          </a:blipFill>
        </p:spPr>
        <p:txBody>
          <a:bodyPr wrap="square" lIns="0" tIns="0" rIns="0" bIns="0" rtlCol="0">
            <a:spAutoFit/>
          </a:bodyPr>
          <a:lstStyle/>
          <a:p>
            <a:endParaRPr/>
          </a:p>
        </p:txBody>
      </p:sp>
      <p:sp>
        <p:nvSpPr>
          <p:cNvPr id="4" name="object 4"/>
          <p:cNvSpPr txBox="1"/>
          <p:nvPr/>
        </p:nvSpPr>
        <p:spPr>
          <a:xfrm>
            <a:off x="732129" y="1182560"/>
            <a:ext cx="3980687" cy="342900"/>
          </a:xfrm>
          <a:prstGeom prst="rect">
            <a:avLst/>
          </a:prstGeom>
        </p:spPr>
        <p:txBody>
          <a:bodyPr vert="horz" wrap="square" lIns="0" tIns="0" rIns="0" bIns="0" rtlCol="0">
            <a:spAutoFit/>
          </a:bodyPr>
          <a:lstStyle/>
          <a:p>
            <a:pPr marL="0" marR="0">
              <a:lnSpc>
                <a:spcPts val="2400"/>
              </a:lnSpc>
              <a:spcBef>
                <a:spcPts val="0"/>
              </a:spcBef>
              <a:spcAft>
                <a:spcPts val="0"/>
              </a:spcAft>
            </a:pPr>
            <a:r>
              <a:rPr sz="2400" spc="12" dirty="0">
                <a:solidFill>
                  <a:srgbClr val="000000"/>
                </a:solidFill>
                <a:latin typeface="宋体" panose="02010600030101010101" pitchFamily="2" charset="-122"/>
                <a:cs typeface="宋体" panose="02010600030101010101" pitchFamily="2" charset="-122"/>
              </a:rPr>
              <a:t>（1）服务技能案例分析培训</a:t>
            </a:r>
          </a:p>
        </p:txBody>
      </p:sp>
      <p:sp>
        <p:nvSpPr>
          <p:cNvPr id="5" name="object 5"/>
          <p:cNvSpPr txBox="1"/>
          <p:nvPr/>
        </p:nvSpPr>
        <p:spPr>
          <a:xfrm>
            <a:off x="732129" y="1731454"/>
            <a:ext cx="3674364" cy="342900"/>
          </a:xfrm>
          <a:prstGeom prst="rect">
            <a:avLst/>
          </a:prstGeom>
        </p:spPr>
        <p:txBody>
          <a:bodyPr vert="horz" wrap="square" lIns="0" tIns="0" rIns="0" bIns="0" rtlCol="0">
            <a:spAutoFit/>
          </a:bodyPr>
          <a:lstStyle/>
          <a:p>
            <a:pPr marL="0" marR="0">
              <a:lnSpc>
                <a:spcPts val="2400"/>
              </a:lnSpc>
              <a:spcBef>
                <a:spcPts val="0"/>
              </a:spcBef>
              <a:spcAft>
                <a:spcPts val="0"/>
              </a:spcAft>
            </a:pPr>
            <a:r>
              <a:rPr sz="2400" spc="12" dirty="0">
                <a:solidFill>
                  <a:srgbClr val="000000"/>
                </a:solidFill>
                <a:latin typeface="宋体" panose="02010600030101010101" pitchFamily="2" charset="-122"/>
                <a:cs typeface="宋体" panose="02010600030101010101" pitchFamily="2" charset="-122"/>
              </a:rPr>
              <a:t>（2）跨部门岗位交叉培训</a:t>
            </a:r>
          </a:p>
        </p:txBody>
      </p:sp>
      <p:sp>
        <p:nvSpPr>
          <p:cNvPr id="6" name="object 6"/>
          <p:cNvSpPr txBox="1"/>
          <p:nvPr/>
        </p:nvSpPr>
        <p:spPr>
          <a:xfrm>
            <a:off x="732129" y="2280094"/>
            <a:ext cx="3368040" cy="342900"/>
          </a:xfrm>
          <a:prstGeom prst="rect">
            <a:avLst/>
          </a:prstGeom>
        </p:spPr>
        <p:txBody>
          <a:bodyPr vert="horz" wrap="square" lIns="0" tIns="0" rIns="0" bIns="0" rtlCol="0">
            <a:spAutoFit/>
          </a:bodyPr>
          <a:lstStyle/>
          <a:p>
            <a:pPr marL="0" marR="0">
              <a:lnSpc>
                <a:spcPts val="2400"/>
              </a:lnSpc>
              <a:spcBef>
                <a:spcPts val="0"/>
              </a:spcBef>
              <a:spcAft>
                <a:spcPts val="0"/>
              </a:spcAft>
            </a:pPr>
            <a:r>
              <a:rPr sz="2400" spc="12" dirty="0">
                <a:solidFill>
                  <a:srgbClr val="000000"/>
                </a:solidFill>
                <a:latin typeface="宋体" panose="02010600030101010101" pitchFamily="2" charset="-122"/>
                <a:cs typeface="宋体" panose="02010600030101010101" pitchFamily="2" charset="-122"/>
              </a:rPr>
              <a:t>（3）其他酒店外派培训</a:t>
            </a:r>
          </a:p>
        </p:txBody>
      </p:sp>
      <p:sp>
        <p:nvSpPr>
          <p:cNvPr id="7" name="object 7"/>
          <p:cNvSpPr txBox="1"/>
          <p:nvPr/>
        </p:nvSpPr>
        <p:spPr>
          <a:xfrm>
            <a:off x="732129" y="2828726"/>
            <a:ext cx="4593640" cy="343204"/>
          </a:xfrm>
          <a:prstGeom prst="rect">
            <a:avLst/>
          </a:prstGeom>
        </p:spPr>
        <p:txBody>
          <a:bodyPr vert="horz" wrap="square" lIns="0" tIns="0" rIns="0" bIns="0" rtlCol="0">
            <a:spAutoFit/>
          </a:bodyPr>
          <a:lstStyle/>
          <a:p>
            <a:pPr marL="0" marR="0">
              <a:lnSpc>
                <a:spcPts val="2400"/>
              </a:lnSpc>
              <a:spcBef>
                <a:spcPts val="0"/>
              </a:spcBef>
              <a:spcAft>
                <a:spcPts val="0"/>
              </a:spcAft>
            </a:pPr>
            <a:r>
              <a:rPr sz="2400" spc="12" dirty="0">
                <a:solidFill>
                  <a:srgbClr val="000000"/>
                </a:solidFill>
                <a:latin typeface="宋体" panose="02010600030101010101" pitchFamily="2" charset="-122"/>
                <a:cs typeface="宋体" panose="02010600030101010101" pitchFamily="2" charset="-122"/>
              </a:rPr>
              <a:t>（4）酒店定期组织技能等级考证</a:t>
            </a:r>
          </a:p>
        </p:txBody>
      </p:sp>
      <p:sp>
        <p:nvSpPr>
          <p:cNvPr id="8" name="object 8"/>
          <p:cNvSpPr txBox="1"/>
          <p:nvPr/>
        </p:nvSpPr>
        <p:spPr>
          <a:xfrm>
            <a:off x="732129" y="3377628"/>
            <a:ext cx="10875924" cy="1440560"/>
          </a:xfrm>
          <a:prstGeom prst="rect">
            <a:avLst/>
          </a:prstGeom>
        </p:spPr>
        <p:txBody>
          <a:bodyPr vert="horz" wrap="square" lIns="0" tIns="0" rIns="0" bIns="0" rtlCol="0">
            <a:spAutoFit/>
          </a:bodyPr>
          <a:lstStyle/>
          <a:p>
            <a:pPr marL="0" marR="0">
              <a:lnSpc>
                <a:spcPts val="2400"/>
              </a:lnSpc>
              <a:spcBef>
                <a:spcPts val="0"/>
              </a:spcBef>
              <a:spcAft>
                <a:spcPts val="0"/>
              </a:spcAft>
            </a:pPr>
            <a:r>
              <a:rPr sz="2400" spc="12" dirty="0">
                <a:solidFill>
                  <a:srgbClr val="000000"/>
                </a:solidFill>
                <a:latin typeface="宋体" panose="02010600030101010101" pitchFamily="2" charset="-122"/>
                <a:cs typeface="宋体" panose="02010600030101010101" pitchFamily="2" charset="-122"/>
              </a:rPr>
              <a:t>（5）主管级以上定期参加管理类课程的培训</a:t>
            </a:r>
          </a:p>
          <a:p>
            <a:pPr marL="0" marR="0">
              <a:lnSpc>
                <a:spcPts val="2400"/>
              </a:lnSpc>
              <a:spcBef>
                <a:spcPts val="1920"/>
              </a:spcBef>
              <a:spcAft>
                <a:spcPts val="0"/>
              </a:spcAft>
            </a:pPr>
            <a:r>
              <a:rPr sz="2400" spc="12" dirty="0">
                <a:solidFill>
                  <a:srgbClr val="000000"/>
                </a:solidFill>
                <a:latin typeface="宋体" panose="02010600030101010101" pitchFamily="2" charset="-122"/>
                <a:cs typeface="宋体" panose="02010600030101010101" pitchFamily="2" charset="-122"/>
              </a:rPr>
              <a:t>（6）行政人事部的基础培训（CPR课程、形体训练、仪容仪表训练、消防演练、</a:t>
            </a:r>
          </a:p>
          <a:p>
            <a:pPr marL="0" marR="0">
              <a:lnSpc>
                <a:spcPts val="2400"/>
              </a:lnSpc>
              <a:spcBef>
                <a:spcPts val="1925"/>
              </a:spcBef>
              <a:spcAft>
                <a:spcPts val="0"/>
              </a:spcAft>
            </a:pPr>
            <a:r>
              <a:rPr sz="2400" spc="12" dirty="0">
                <a:solidFill>
                  <a:srgbClr val="000000"/>
                </a:solidFill>
                <a:latin typeface="宋体" panose="02010600030101010101" pitchFamily="2" charset="-122"/>
                <a:cs typeface="宋体" panose="02010600030101010101" pitchFamily="2" charset="-122"/>
              </a:rPr>
              <a:t>化妆培训、培训员选拔）</a:t>
            </a:r>
          </a:p>
        </p:txBody>
      </p:sp>
      <p:sp>
        <p:nvSpPr>
          <p:cNvPr id="9" name="object 9"/>
          <p:cNvSpPr txBox="1"/>
          <p:nvPr/>
        </p:nvSpPr>
        <p:spPr>
          <a:xfrm>
            <a:off x="732129" y="5023929"/>
            <a:ext cx="7350835" cy="891862"/>
          </a:xfrm>
          <a:prstGeom prst="rect">
            <a:avLst/>
          </a:prstGeom>
        </p:spPr>
        <p:txBody>
          <a:bodyPr vert="horz" wrap="square" lIns="0" tIns="0" rIns="0" bIns="0" rtlCol="0">
            <a:spAutoFit/>
          </a:bodyPr>
          <a:lstStyle/>
          <a:p>
            <a:pPr marL="0" marR="0">
              <a:lnSpc>
                <a:spcPts val="2400"/>
              </a:lnSpc>
              <a:spcBef>
                <a:spcPts val="0"/>
              </a:spcBef>
              <a:spcAft>
                <a:spcPts val="0"/>
              </a:spcAft>
            </a:pPr>
            <a:r>
              <a:rPr sz="2400" spc="12" dirty="0">
                <a:solidFill>
                  <a:srgbClr val="000000"/>
                </a:solidFill>
                <a:latin typeface="宋体" panose="02010600030101010101" pitchFamily="2" charset="-122"/>
                <a:cs typeface="宋体" panose="02010600030101010101" pitchFamily="2" charset="-122"/>
              </a:rPr>
              <a:t>（7）个性化的职业规划和完善的晋升机制</a:t>
            </a:r>
          </a:p>
          <a:p>
            <a:pPr marL="0" marR="0">
              <a:lnSpc>
                <a:spcPts val="2400"/>
              </a:lnSpc>
              <a:spcBef>
                <a:spcPts val="1920"/>
              </a:spcBef>
              <a:spcAft>
                <a:spcPts val="0"/>
              </a:spcAft>
            </a:pPr>
            <a:r>
              <a:rPr sz="2400" spc="12" dirty="0">
                <a:solidFill>
                  <a:srgbClr val="000000"/>
                </a:solidFill>
                <a:latin typeface="宋体" panose="02010600030101010101" pitchFamily="2" charset="-122"/>
                <a:cs typeface="宋体" panose="02010600030101010101" pitchFamily="2" charset="-122"/>
              </a:rPr>
              <a:t>（8）团队建设活动、服务场景演练一系列的互动课程</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12192000" cy="6857998"/>
          </a:xfrm>
          <a:prstGeom prst="rect">
            <a:avLst/>
          </a:prstGeom>
          <a:blipFill>
            <a:blip r:embed="rId2" cstate="print"/>
            <a:stretch>
              <a:fillRect/>
            </a:stretch>
          </a:blipFill>
        </p:spPr>
        <p:txBody>
          <a:bodyPr wrap="square" lIns="0" tIns="0" rIns="0" bIns="0" rtlCol="0">
            <a:spAutoFit/>
          </a:bodyPr>
          <a:lstStyle/>
          <a:p>
            <a:endParaRPr/>
          </a:p>
        </p:txBody>
      </p:sp>
      <p:sp>
        <p:nvSpPr>
          <p:cNvPr id="4" name="object 4"/>
          <p:cNvSpPr txBox="1"/>
          <p:nvPr/>
        </p:nvSpPr>
        <p:spPr>
          <a:xfrm>
            <a:off x="541629" y="1232225"/>
            <a:ext cx="3417430" cy="445008"/>
          </a:xfrm>
          <a:prstGeom prst="rect">
            <a:avLst/>
          </a:prstGeom>
        </p:spPr>
        <p:txBody>
          <a:bodyPr vert="horz" wrap="square" lIns="0" tIns="0" rIns="0" bIns="0" rtlCol="0">
            <a:spAutoFit/>
          </a:bodyPr>
          <a:lstStyle/>
          <a:p>
            <a:pPr marL="0" marR="0">
              <a:lnSpc>
                <a:spcPts val="3205"/>
              </a:lnSpc>
              <a:spcBef>
                <a:spcPts val="0"/>
              </a:spcBef>
              <a:spcAft>
                <a:spcPts val="0"/>
              </a:spcAft>
            </a:pPr>
            <a:r>
              <a:rPr sz="3200" spc="15" dirty="0">
                <a:solidFill>
                  <a:srgbClr val="000000"/>
                </a:solidFill>
                <a:latin typeface="LiSu"/>
                <a:cs typeface="LiSu"/>
              </a:rPr>
              <a:t>人才储备激励机制</a:t>
            </a:r>
          </a:p>
        </p:txBody>
      </p:sp>
      <p:sp>
        <p:nvSpPr>
          <p:cNvPr id="5" name="object 5"/>
          <p:cNvSpPr txBox="1"/>
          <p:nvPr/>
        </p:nvSpPr>
        <p:spPr>
          <a:xfrm>
            <a:off x="5590667" y="1232225"/>
            <a:ext cx="3825557" cy="445008"/>
          </a:xfrm>
          <a:prstGeom prst="rect">
            <a:avLst/>
          </a:prstGeom>
        </p:spPr>
        <p:txBody>
          <a:bodyPr vert="horz" wrap="square" lIns="0" tIns="0" rIns="0" bIns="0" rtlCol="0">
            <a:spAutoFit/>
          </a:bodyPr>
          <a:lstStyle/>
          <a:p>
            <a:pPr marL="0" marR="0">
              <a:lnSpc>
                <a:spcPts val="3205"/>
              </a:lnSpc>
              <a:spcBef>
                <a:spcPts val="0"/>
              </a:spcBef>
              <a:spcAft>
                <a:spcPts val="0"/>
              </a:spcAft>
            </a:pPr>
            <a:r>
              <a:rPr sz="3200" spc="15" dirty="0">
                <a:solidFill>
                  <a:srgbClr val="000000"/>
                </a:solidFill>
                <a:latin typeface="LiSu"/>
                <a:cs typeface="LiSu"/>
              </a:rPr>
              <a:t>实习生培养奖励政策</a:t>
            </a:r>
          </a:p>
        </p:txBody>
      </p:sp>
      <p:sp>
        <p:nvSpPr>
          <p:cNvPr id="6" name="object 6"/>
          <p:cNvSpPr txBox="1"/>
          <p:nvPr/>
        </p:nvSpPr>
        <p:spPr>
          <a:xfrm>
            <a:off x="5590667" y="2153228"/>
            <a:ext cx="6283902" cy="1247709"/>
          </a:xfrm>
          <a:prstGeom prst="rect">
            <a:avLst/>
          </a:prstGeom>
        </p:spPr>
        <p:txBody>
          <a:bodyPr vert="horz" wrap="square" lIns="0" tIns="0" rIns="0" bIns="0" rtlCol="0">
            <a:spAutoFit/>
          </a:bodyPr>
          <a:lstStyle/>
          <a:p>
            <a:pPr marL="0" marR="0">
              <a:lnSpc>
                <a:spcPts val="2245"/>
              </a:lnSpc>
              <a:spcBef>
                <a:spcPts val="0"/>
              </a:spcBef>
              <a:spcAft>
                <a:spcPts val="0"/>
              </a:spcAft>
            </a:pPr>
            <a:r>
              <a:rPr sz="2000" dirty="0">
                <a:solidFill>
                  <a:srgbClr val="000000"/>
                </a:solidFill>
                <a:latin typeface="Wingdings" panose="05000000000000000000"/>
                <a:cs typeface="Wingdings" panose="05000000000000000000"/>
              </a:rPr>
              <a:t></a:t>
            </a:r>
            <a:r>
              <a:rPr sz="2000" dirty="0">
                <a:solidFill>
                  <a:srgbClr val="000000"/>
                </a:solidFill>
                <a:latin typeface="华文楷体" panose="02010600040101010101" charset="-122"/>
                <a:cs typeface="华文楷体" panose="02010600040101010101" charset="-122"/>
              </a:rPr>
              <a:t>0≤天数≤90天，培养胜任本职工作</a:t>
            </a:r>
          </a:p>
          <a:p>
            <a:pPr marL="0" marR="0">
              <a:lnSpc>
                <a:spcPts val="2245"/>
              </a:lnSpc>
              <a:spcBef>
                <a:spcPts val="1330"/>
              </a:spcBef>
              <a:spcAft>
                <a:spcPts val="0"/>
              </a:spcAft>
            </a:pPr>
            <a:r>
              <a:rPr sz="2000" dirty="0">
                <a:solidFill>
                  <a:srgbClr val="000000"/>
                </a:solidFill>
                <a:latin typeface="Wingdings" panose="05000000000000000000"/>
                <a:cs typeface="Wingdings" panose="05000000000000000000"/>
              </a:rPr>
              <a:t></a:t>
            </a:r>
            <a:r>
              <a:rPr sz="2000" dirty="0">
                <a:solidFill>
                  <a:srgbClr val="000000"/>
                </a:solidFill>
                <a:latin typeface="华文楷体" panose="02010600040101010101" charset="-122"/>
                <a:cs typeface="华文楷体" panose="02010600040101010101" charset="-122"/>
              </a:rPr>
              <a:t>91≤天数≤180天，培养达到正式员工岗位要求，加薪</a:t>
            </a:r>
          </a:p>
          <a:p>
            <a:pPr marL="0" marR="0">
              <a:lnSpc>
                <a:spcPts val="2245"/>
              </a:lnSpc>
              <a:spcBef>
                <a:spcPts val="1355"/>
              </a:spcBef>
              <a:spcAft>
                <a:spcPts val="0"/>
              </a:spcAft>
            </a:pPr>
            <a:r>
              <a:rPr sz="2000" spc="10" dirty="0">
                <a:solidFill>
                  <a:srgbClr val="000000"/>
                </a:solidFill>
                <a:latin typeface="华文楷体" panose="02010600040101010101" charset="-122"/>
                <a:cs typeface="华文楷体" panose="02010600040101010101" charset="-122"/>
              </a:rPr>
              <a:t>100</a:t>
            </a:r>
            <a:r>
              <a:rPr sz="2000" dirty="0">
                <a:solidFill>
                  <a:srgbClr val="000000"/>
                </a:solidFill>
                <a:latin typeface="华文楷体" panose="02010600040101010101" charset="-122"/>
                <a:cs typeface="华文楷体" panose="02010600040101010101" charset="-122"/>
              </a:rPr>
              <a:t>元/月</a:t>
            </a:r>
          </a:p>
        </p:txBody>
      </p:sp>
      <p:sp>
        <p:nvSpPr>
          <p:cNvPr id="7" name="object 7"/>
          <p:cNvSpPr txBox="1"/>
          <p:nvPr/>
        </p:nvSpPr>
        <p:spPr>
          <a:xfrm>
            <a:off x="541629" y="2176599"/>
            <a:ext cx="1603248" cy="391340"/>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华文楷体" panose="02010600040101010101" charset="-122"/>
                <a:cs typeface="华文楷体" panose="02010600040101010101" charset="-122"/>
              </a:rPr>
              <a:t>学历补贴</a:t>
            </a:r>
          </a:p>
        </p:txBody>
      </p:sp>
      <p:sp>
        <p:nvSpPr>
          <p:cNvPr id="8" name="object 8"/>
          <p:cNvSpPr txBox="1"/>
          <p:nvPr/>
        </p:nvSpPr>
        <p:spPr>
          <a:xfrm>
            <a:off x="541629" y="2725219"/>
            <a:ext cx="2821839" cy="2586555"/>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岗位技能证书补贴</a:t>
            </a:r>
          </a:p>
          <a:p>
            <a:pPr marL="0" marR="0">
              <a:lnSpc>
                <a:spcPts val="2690"/>
              </a:lnSpc>
              <a:spcBef>
                <a:spcPts val="1535"/>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工作资历补贴</a:t>
            </a:r>
          </a:p>
          <a:p>
            <a:pPr marL="0" marR="0">
              <a:lnSpc>
                <a:spcPts val="2690"/>
              </a:lnSpc>
              <a:spcBef>
                <a:spcPts val="154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仪容仪表补贴</a:t>
            </a:r>
          </a:p>
          <a:p>
            <a:pPr marL="0" marR="0">
              <a:lnSpc>
                <a:spcPts val="2690"/>
              </a:lnSpc>
              <a:spcBef>
                <a:spcPts val="159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英语等级补贴</a:t>
            </a:r>
          </a:p>
          <a:p>
            <a:pPr marL="0" marR="0">
              <a:lnSpc>
                <a:spcPts val="2690"/>
              </a:lnSpc>
              <a:spcBef>
                <a:spcPts val="154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技能获奖补贴</a:t>
            </a:r>
          </a:p>
        </p:txBody>
      </p:sp>
      <p:sp>
        <p:nvSpPr>
          <p:cNvPr id="9" name="object 9"/>
          <p:cNvSpPr txBox="1"/>
          <p:nvPr/>
        </p:nvSpPr>
        <p:spPr>
          <a:xfrm>
            <a:off x="5590667" y="3525082"/>
            <a:ext cx="6148758" cy="1036955"/>
          </a:xfrm>
          <a:prstGeom prst="rect">
            <a:avLst/>
          </a:prstGeom>
        </p:spPr>
        <p:txBody>
          <a:bodyPr vert="horz" wrap="square" lIns="0" tIns="0" rIns="0" bIns="0" rtlCol="0">
            <a:spAutoFit/>
          </a:bodyPr>
          <a:lstStyle/>
          <a:p>
            <a:pPr marL="0" marR="0">
              <a:lnSpc>
                <a:spcPts val="2245"/>
              </a:lnSpc>
              <a:spcBef>
                <a:spcPts val="0"/>
              </a:spcBef>
              <a:spcAft>
                <a:spcPts val="0"/>
              </a:spcAft>
            </a:pPr>
            <a:r>
              <a:rPr sz="2000" dirty="0">
                <a:solidFill>
                  <a:srgbClr val="000000"/>
                </a:solidFill>
                <a:latin typeface="Wingdings" panose="05000000000000000000"/>
                <a:cs typeface="Wingdings" panose="05000000000000000000"/>
              </a:rPr>
              <a:t></a:t>
            </a:r>
            <a:r>
              <a:rPr sz="2000" dirty="0">
                <a:solidFill>
                  <a:srgbClr val="000000"/>
                </a:solidFill>
                <a:latin typeface="华文楷体" panose="02010600040101010101" charset="-122"/>
                <a:cs typeface="华文楷体" panose="02010600040101010101" charset="-122"/>
              </a:rPr>
              <a:t>181≤天数≤270天，培养达到熟练工岗位要求，加薪</a:t>
            </a:r>
            <a:r>
              <a:rPr sz="2000" spc="10" dirty="0">
                <a:solidFill>
                  <a:srgbClr val="000000"/>
                </a:solidFill>
                <a:latin typeface="华文楷体" panose="02010600040101010101" charset="-122"/>
                <a:cs typeface="华文楷体" panose="02010600040101010101" charset="-122"/>
              </a:rPr>
              <a:t>300</a:t>
            </a:r>
            <a:r>
              <a:rPr sz="2000" dirty="0">
                <a:solidFill>
                  <a:srgbClr val="000000"/>
                </a:solidFill>
                <a:latin typeface="华文楷体" panose="02010600040101010101" charset="-122"/>
                <a:cs typeface="华文楷体" panose="02010600040101010101" charset="-122"/>
              </a:rPr>
              <a:t>元/月</a:t>
            </a:r>
          </a:p>
          <a:p>
            <a:pPr marL="0" marR="0">
              <a:lnSpc>
                <a:spcPts val="2245"/>
              </a:lnSpc>
              <a:spcBef>
                <a:spcPts val="1355"/>
              </a:spcBef>
              <a:spcAft>
                <a:spcPts val="0"/>
              </a:spcAft>
            </a:pPr>
            <a:endParaRPr sz="2000" dirty="0">
              <a:solidFill>
                <a:srgbClr val="000000"/>
              </a:solidFill>
              <a:latin typeface="华文楷体" panose="02010600040101010101" charset="-122"/>
              <a:cs typeface="华文楷体" panose="02010600040101010101" charset="-122"/>
            </a:endParaRPr>
          </a:p>
        </p:txBody>
      </p:sp>
      <p:sp>
        <p:nvSpPr>
          <p:cNvPr id="10" name="object 10"/>
          <p:cNvSpPr txBox="1"/>
          <p:nvPr/>
        </p:nvSpPr>
        <p:spPr>
          <a:xfrm>
            <a:off x="5520182" y="4220788"/>
            <a:ext cx="6299682" cy="790255"/>
          </a:xfrm>
          <a:prstGeom prst="rect">
            <a:avLst/>
          </a:prstGeom>
        </p:spPr>
        <p:txBody>
          <a:bodyPr vert="horz" wrap="square" lIns="0" tIns="0" rIns="0" bIns="0" rtlCol="0">
            <a:spAutoFit/>
          </a:bodyPr>
          <a:lstStyle/>
          <a:p>
            <a:pPr marL="0" marR="0">
              <a:lnSpc>
                <a:spcPts val="2245"/>
              </a:lnSpc>
              <a:spcBef>
                <a:spcPts val="0"/>
              </a:spcBef>
              <a:spcAft>
                <a:spcPts val="0"/>
              </a:spcAft>
            </a:pPr>
            <a:r>
              <a:rPr sz="2000" dirty="0">
                <a:solidFill>
                  <a:srgbClr val="000000"/>
                </a:solidFill>
                <a:latin typeface="Wingdings" panose="05000000000000000000"/>
                <a:cs typeface="Wingdings" panose="05000000000000000000"/>
              </a:rPr>
              <a:t></a:t>
            </a:r>
            <a:r>
              <a:rPr sz="2000" dirty="0">
                <a:solidFill>
                  <a:srgbClr val="000000"/>
                </a:solidFill>
                <a:latin typeface="华文楷体" panose="02010600040101010101" charset="-122"/>
                <a:cs typeface="华文楷体" panose="02010600040101010101" charset="-122"/>
              </a:rPr>
              <a:t>271≤天数，培养达到老师傅的“传、帮、带”岗位要</a:t>
            </a:r>
          </a:p>
          <a:p>
            <a:pPr marL="0" marR="0">
              <a:lnSpc>
                <a:spcPts val="2245"/>
              </a:lnSpc>
              <a:spcBef>
                <a:spcPts val="1355"/>
              </a:spcBef>
              <a:spcAft>
                <a:spcPts val="0"/>
              </a:spcAft>
            </a:pPr>
            <a:r>
              <a:rPr sz="2000" spc="10" dirty="0">
                <a:solidFill>
                  <a:srgbClr val="000000"/>
                </a:solidFill>
                <a:latin typeface="华文楷体" panose="02010600040101010101" charset="-122"/>
                <a:cs typeface="华文楷体" panose="02010600040101010101" charset="-122"/>
              </a:rPr>
              <a:t>求，加薪</a:t>
            </a:r>
            <a:r>
              <a:rPr sz="2000" dirty="0">
                <a:solidFill>
                  <a:srgbClr val="000000"/>
                </a:solidFill>
                <a:latin typeface="华文楷体" panose="02010600040101010101" charset="-122"/>
                <a:cs typeface="华文楷体" panose="02010600040101010101" charset="-122"/>
              </a:rPr>
              <a:t>500元/月</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12192000" cy="6857998"/>
          </a:xfrm>
          <a:prstGeom prst="rect">
            <a:avLst/>
          </a:prstGeom>
          <a:blipFill>
            <a:blip r:embed="rId2" cstate="print"/>
            <a:stretch>
              <a:fillRect/>
            </a:stretch>
          </a:blipFill>
        </p:spPr>
        <p:txBody>
          <a:bodyPr wrap="square" lIns="0" tIns="0" rIns="0" bIns="0" rtlCol="0">
            <a:spAutoFit/>
          </a:bodyPr>
          <a:lstStyle/>
          <a:p>
            <a:endParaRPr/>
          </a:p>
        </p:txBody>
      </p:sp>
      <p:sp>
        <p:nvSpPr>
          <p:cNvPr id="4" name="object 4"/>
          <p:cNvSpPr txBox="1"/>
          <p:nvPr/>
        </p:nvSpPr>
        <p:spPr>
          <a:xfrm>
            <a:off x="833932" y="1299029"/>
            <a:ext cx="2821533" cy="391340"/>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免费提供一日三餐</a:t>
            </a:r>
          </a:p>
        </p:txBody>
      </p:sp>
      <p:sp>
        <p:nvSpPr>
          <p:cNvPr id="5" name="object 5"/>
          <p:cNvSpPr txBox="1"/>
          <p:nvPr/>
        </p:nvSpPr>
        <p:spPr>
          <a:xfrm>
            <a:off x="6067044" y="1295981"/>
            <a:ext cx="2821533" cy="939980"/>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免费提供床上用品</a:t>
            </a:r>
          </a:p>
          <a:p>
            <a:pPr marL="0" marR="0">
              <a:lnSpc>
                <a:spcPts val="2690"/>
              </a:lnSpc>
              <a:spcBef>
                <a:spcPts val="154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华文楷体" panose="02010600040101010101" charset="-122"/>
                <a:cs typeface="华文楷体" panose="02010600040101010101" charset="-122"/>
              </a:rPr>
              <a:t>班次补贴</a:t>
            </a:r>
          </a:p>
        </p:txBody>
      </p:sp>
      <p:sp>
        <p:nvSpPr>
          <p:cNvPr id="6" name="object 6"/>
          <p:cNvSpPr txBox="1"/>
          <p:nvPr/>
        </p:nvSpPr>
        <p:spPr>
          <a:xfrm>
            <a:off x="833932" y="1848050"/>
            <a:ext cx="2211933" cy="939980"/>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免费班车接送</a:t>
            </a:r>
          </a:p>
          <a:p>
            <a:pPr marL="0" marR="0">
              <a:lnSpc>
                <a:spcPts val="2690"/>
              </a:lnSpc>
              <a:spcBef>
                <a:spcPts val="154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华文楷体" panose="02010600040101010101" charset="-122"/>
                <a:cs typeface="华文楷体" panose="02010600040101010101" charset="-122"/>
              </a:rPr>
              <a:t>高温补贴</a:t>
            </a:r>
          </a:p>
        </p:txBody>
      </p:sp>
      <p:sp>
        <p:nvSpPr>
          <p:cNvPr id="7" name="object 7"/>
          <p:cNvSpPr txBox="1"/>
          <p:nvPr/>
        </p:nvSpPr>
        <p:spPr>
          <a:xfrm>
            <a:off x="6067044" y="2393642"/>
            <a:ext cx="4040733" cy="2037514"/>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免费提供探亲房</a:t>
            </a:r>
          </a:p>
          <a:p>
            <a:pPr marL="0" marR="0">
              <a:lnSpc>
                <a:spcPts val="2690"/>
              </a:lnSpc>
              <a:spcBef>
                <a:spcPts val="154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优秀员工评比额外物质奖励</a:t>
            </a:r>
          </a:p>
          <a:p>
            <a:pPr marL="0" marR="0">
              <a:lnSpc>
                <a:spcPts val="2690"/>
              </a:lnSpc>
              <a:spcBef>
                <a:spcPts val="154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定期组织员工活动</a:t>
            </a:r>
          </a:p>
          <a:p>
            <a:pPr marL="0" marR="0">
              <a:lnSpc>
                <a:spcPts val="2690"/>
              </a:lnSpc>
              <a:spcBef>
                <a:spcPts val="1585"/>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华文楷体" panose="02010600040101010101" charset="-122"/>
                <a:cs typeface="华文楷体" panose="02010600040101010101" charset="-122"/>
              </a:rPr>
              <a:t>年假</a:t>
            </a:r>
          </a:p>
        </p:txBody>
      </p:sp>
      <p:sp>
        <p:nvSpPr>
          <p:cNvPr id="8" name="object 8"/>
          <p:cNvSpPr txBox="1"/>
          <p:nvPr/>
        </p:nvSpPr>
        <p:spPr>
          <a:xfrm>
            <a:off x="833932" y="2945310"/>
            <a:ext cx="1603552" cy="391693"/>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华文楷体" panose="02010600040101010101" charset="-122"/>
                <a:cs typeface="华文楷体" panose="02010600040101010101" charset="-122"/>
              </a:rPr>
              <a:t>季度奖金</a:t>
            </a:r>
          </a:p>
        </p:txBody>
      </p:sp>
      <p:sp>
        <p:nvSpPr>
          <p:cNvPr id="9" name="object 9"/>
          <p:cNvSpPr txBox="1"/>
          <p:nvPr/>
        </p:nvSpPr>
        <p:spPr>
          <a:xfrm>
            <a:off x="833932" y="3494224"/>
            <a:ext cx="1603247" cy="391340"/>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华文楷体" panose="02010600040101010101" charset="-122"/>
                <a:cs typeface="华文楷体" panose="02010600040101010101" charset="-122"/>
              </a:rPr>
              <a:t>生日蛋糕</a:t>
            </a:r>
          </a:p>
        </p:txBody>
      </p:sp>
      <p:sp>
        <p:nvSpPr>
          <p:cNvPr id="10" name="object 10"/>
          <p:cNvSpPr txBox="1"/>
          <p:nvPr/>
        </p:nvSpPr>
        <p:spPr>
          <a:xfrm>
            <a:off x="833932" y="4042864"/>
            <a:ext cx="2211933" cy="940361"/>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每年健康体检</a:t>
            </a:r>
          </a:p>
          <a:p>
            <a:pPr marL="0" marR="0">
              <a:lnSpc>
                <a:spcPts val="2690"/>
              </a:lnSpc>
              <a:spcBef>
                <a:spcPts val="1540"/>
              </a:spcBef>
              <a:spcAft>
                <a:spcPts val="0"/>
              </a:spcAft>
            </a:pPr>
            <a:r>
              <a:rPr sz="2400" dirty="0">
                <a:solidFill>
                  <a:srgbClr val="000000"/>
                </a:solidFill>
                <a:latin typeface="Wingdings" panose="05000000000000000000"/>
                <a:cs typeface="Wingdings" panose="05000000000000000000"/>
              </a:rPr>
              <a:t></a:t>
            </a:r>
            <a:r>
              <a:rPr sz="2400" spc="12" dirty="0">
                <a:solidFill>
                  <a:srgbClr val="000000"/>
                </a:solidFill>
                <a:latin typeface="华文楷体" panose="02010600040101010101" charset="-122"/>
                <a:cs typeface="华文楷体" panose="02010600040101010101" charset="-122"/>
              </a:rPr>
              <a:t>年终奖金</a:t>
            </a:r>
          </a:p>
        </p:txBody>
      </p:sp>
      <p:sp>
        <p:nvSpPr>
          <p:cNvPr id="11" name="object 11"/>
          <p:cNvSpPr txBox="1"/>
          <p:nvPr/>
        </p:nvSpPr>
        <p:spPr>
          <a:xfrm>
            <a:off x="6067044" y="4588456"/>
            <a:ext cx="5731764" cy="391340"/>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员工宿舍</a:t>
            </a:r>
            <a:r>
              <a:rPr sz="2000" dirty="0">
                <a:solidFill>
                  <a:srgbClr val="000000"/>
                </a:solidFill>
                <a:latin typeface="华文楷体" panose="02010600040101010101" charset="-122"/>
                <a:cs typeface="华文楷体" panose="02010600040101010101" charset="-122"/>
              </a:rPr>
              <a:t>（</a:t>
            </a:r>
            <a:r>
              <a:rPr sz="2000" spc="-52" dirty="0">
                <a:solidFill>
                  <a:srgbClr val="000000"/>
                </a:solidFill>
                <a:latin typeface="Times New Roman" panose="02020603050405020304"/>
                <a:cs typeface="Times New Roman" panose="02020603050405020304"/>
              </a:rPr>
              <a:t> </a:t>
            </a:r>
            <a:r>
              <a:rPr sz="2000" dirty="0">
                <a:solidFill>
                  <a:srgbClr val="000000"/>
                </a:solidFill>
                <a:latin typeface="华文楷体" panose="02010600040101010101" charset="-122"/>
                <a:cs typeface="华文楷体" panose="02010600040101010101" charset="-122"/>
              </a:rPr>
              <a:t>提供空调、电视机、热水器、无线</a:t>
            </a:r>
          </a:p>
        </p:txBody>
      </p:sp>
      <p:sp>
        <p:nvSpPr>
          <p:cNvPr id="12" name="object 12"/>
          <p:cNvSpPr txBox="1"/>
          <p:nvPr/>
        </p:nvSpPr>
        <p:spPr>
          <a:xfrm>
            <a:off x="833932" y="5140525"/>
            <a:ext cx="3739691" cy="940313"/>
          </a:xfrm>
          <a:prstGeom prst="rect">
            <a:avLst/>
          </a:prstGeom>
        </p:spPr>
        <p:txBody>
          <a:bodyPr vert="horz" wrap="square" lIns="0" tIns="0" rIns="0" bIns="0" rtlCol="0">
            <a:spAutoFit/>
          </a:bodyPr>
          <a:lstStyle/>
          <a:p>
            <a:pPr marL="0" marR="0">
              <a:lnSpc>
                <a:spcPts val="2690"/>
              </a:lnSpc>
              <a:spcBef>
                <a:spcPts val="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综合意外伤害保险</a:t>
            </a:r>
          </a:p>
          <a:p>
            <a:pPr marL="0" marR="0">
              <a:lnSpc>
                <a:spcPts val="2690"/>
              </a:lnSpc>
              <a:spcBef>
                <a:spcPts val="1540"/>
              </a:spcBef>
              <a:spcAft>
                <a:spcPts val="0"/>
              </a:spcAft>
            </a:pPr>
            <a:r>
              <a:rPr sz="2400" dirty="0">
                <a:solidFill>
                  <a:srgbClr val="000000"/>
                </a:solidFill>
                <a:latin typeface="Wingdings" panose="05000000000000000000"/>
                <a:cs typeface="Wingdings" panose="05000000000000000000"/>
              </a:rPr>
              <a:t></a:t>
            </a:r>
            <a:r>
              <a:rPr sz="2400" dirty="0">
                <a:solidFill>
                  <a:srgbClr val="000000"/>
                </a:solidFill>
                <a:latin typeface="华文楷体" panose="02010600040101010101" charset="-122"/>
                <a:cs typeface="华文楷体" panose="02010600040101010101" charset="-122"/>
              </a:rPr>
              <a:t>交纳五险一金</a:t>
            </a:r>
            <a:r>
              <a:rPr sz="2000" dirty="0">
                <a:solidFill>
                  <a:srgbClr val="000000"/>
                </a:solidFill>
                <a:latin typeface="华文楷体" panose="02010600040101010101" charset="-122"/>
                <a:cs typeface="华文楷体" panose="02010600040101010101" charset="-122"/>
              </a:rPr>
              <a:t>（正式员工）</a:t>
            </a:r>
          </a:p>
        </p:txBody>
      </p:sp>
      <p:sp>
        <p:nvSpPr>
          <p:cNvPr id="13" name="object 13"/>
          <p:cNvSpPr txBox="1"/>
          <p:nvPr/>
        </p:nvSpPr>
        <p:spPr>
          <a:xfrm>
            <a:off x="6067044" y="5124013"/>
            <a:ext cx="5974714" cy="323148"/>
          </a:xfrm>
          <a:prstGeom prst="rect">
            <a:avLst/>
          </a:prstGeom>
        </p:spPr>
        <p:txBody>
          <a:bodyPr vert="horz" wrap="square" lIns="0" tIns="0" rIns="0" bIns="0" rtlCol="0">
            <a:spAutoFit/>
          </a:bodyPr>
          <a:lstStyle/>
          <a:p>
            <a:pPr marL="0" marR="0">
              <a:lnSpc>
                <a:spcPts val="2245"/>
              </a:lnSpc>
              <a:spcBef>
                <a:spcPts val="0"/>
              </a:spcBef>
              <a:spcAft>
                <a:spcPts val="0"/>
              </a:spcAft>
            </a:pPr>
            <a:r>
              <a:rPr sz="2000" dirty="0">
                <a:solidFill>
                  <a:srgbClr val="000000"/>
                </a:solidFill>
                <a:latin typeface="华文楷体" panose="02010600040101010101" charset="-122"/>
                <a:cs typeface="华文楷体" panose="02010600040101010101" charset="-122"/>
              </a:rPr>
              <a:t>Wifi、衣柜、写字台；独立卫生间、盥洗室、客厅</a:t>
            </a:r>
            <a:r>
              <a:rPr sz="2000" spc="-50" dirty="0">
                <a:solidFill>
                  <a:srgbClr val="000000"/>
                </a:solidFill>
                <a:latin typeface="Times New Roman" panose="02020603050405020304"/>
                <a:cs typeface="Times New Roman" panose="02020603050405020304"/>
              </a:rPr>
              <a:t> </a:t>
            </a:r>
            <a:r>
              <a:rPr sz="2000" dirty="0">
                <a:solidFill>
                  <a:srgbClr val="000000"/>
                </a:solidFill>
                <a:latin typeface="华文楷体" panose="02010600040101010101" charset="-122"/>
                <a:cs typeface="华文楷体" panose="02010600040101010101" charset="-122"/>
              </a:rPr>
              <a: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WZlMjNhMzE4MjlmYjA5OTQwMjhkNDI3MjEyOWUwZWE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8a5c144-13c1-412b-89a7-bbb324b02e39}"/>
</p:tagLst>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597</Words>
  <Application>Microsoft Office PowerPoint</Application>
  <PresentationFormat>宽屏</PresentationFormat>
  <Paragraphs>116</Paragraphs>
  <Slides>10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vt:i4>
      </vt:variant>
    </vt:vector>
  </HeadingPairs>
  <TitlesOfParts>
    <vt:vector size="21" baseType="lpstr">
      <vt:lpstr>LiSu</vt:lpstr>
      <vt:lpstr>华文楷体</vt:lpstr>
      <vt:lpstr>Wingdings</vt:lpstr>
      <vt:lpstr>Calibri</vt:lpstr>
      <vt:lpstr>宋体</vt:lpstr>
      <vt:lpstr>Times New Roman</vt:lpstr>
      <vt:lpstr>微软雅黑</vt:lpstr>
      <vt:lpstr>楷体</vt:lpstr>
      <vt:lpstr>Georgia</vt:lpstr>
      <vt:lpstr>Arial</vt:lpstr>
      <vt:lpstr>Theme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酒店招聘统计</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PowerPoint</dc:title>
  <dc:creator>YIYI</dc:creator>
  <cp:lastModifiedBy>Admin</cp:lastModifiedBy>
  <cp:revision>18</cp:revision>
  <dcterms:created xsi:type="dcterms:W3CDTF">2021-10-20T04:01:00Z</dcterms:created>
  <dcterms:modified xsi:type="dcterms:W3CDTF">2022-10-07T01:44:06Z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638BFD0F76D246109EF7E16AA6BE2B31</vt:lpwstr>
  </property>
  <property fmtid="{D5CDD505-2E9C-101B-9397-08002B2CF9AE}" pid="3" name="KSOProductBuildVer">
    <vt:lpwstr>2052-11.1.0.12313</vt:lpwstr>
  </property>
</Properties>
</file>